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257" r:id="rId2"/>
    <p:sldId id="342" r:id="rId3"/>
    <p:sldId id="34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4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3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38495-999C-D54A-A4B9-09E118C28C6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502D-A971-CC43-8D8A-C24ABC688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7699-18D5-49EA-8835-404A587B011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3FFF-0B7E-7B41-B397-C8747A0265DD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D7F0-95D8-224C-8BE4-B0FEF0416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3641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5200" b="1" dirty="0" smtClean="0">
                <a:latin typeface="Georgia" pitchFamily="18" charset="0"/>
              </a:rPr>
              <a:t>World War II</a:t>
            </a:r>
            <a:endParaRPr lang="en-US" sz="4800" b="1" dirty="0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latin typeface="Georgia" pitchFamily="18" charset="0"/>
              </a:rPr>
              <a:t>Part I</a:t>
            </a:r>
          </a:p>
          <a:p>
            <a:pPr>
              <a:buFontTx/>
              <a:buNone/>
              <a:defRPr/>
            </a:pPr>
            <a:endParaRPr lang="en-US" sz="4000" b="1" dirty="0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latin typeface="Georgia" pitchFamily="18" charset="0"/>
              </a:rPr>
              <a:t>Axis Aggressors on the March</a:t>
            </a:r>
          </a:p>
          <a:p>
            <a:pPr>
              <a:buNone/>
              <a:defRPr/>
            </a:pPr>
            <a:r>
              <a:rPr lang="en-US" sz="4000" b="1" dirty="0" smtClean="0">
                <a:latin typeface="Georgia" pitchFamily="18" charset="0"/>
              </a:rPr>
              <a:t>1931-1941</a:t>
            </a:r>
          </a:p>
          <a:p>
            <a:pPr>
              <a:buFontTx/>
              <a:buNone/>
              <a:defRPr/>
            </a:pPr>
            <a:endParaRPr lang="en-US" sz="40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1937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u="sng" dirty="0" smtClean="0">
                <a:latin typeface="Georgia" pitchFamily="18" charset="0"/>
              </a:rPr>
              <a:t>Japan Invades </a:t>
            </a:r>
            <a:r>
              <a:rPr lang="en-US" sz="3600" u="sng" dirty="0">
                <a:latin typeface="Georgia" pitchFamily="18" charset="0"/>
              </a:rPr>
              <a:t>China</a:t>
            </a:r>
            <a:endParaRPr lang="en-US" sz="3600" u="sng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114800" cy="3962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itchFamily="18" charset="0"/>
              </a:rPr>
              <a:t>Japanese army launched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all-out war against China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 in 1937.</a:t>
            </a:r>
          </a:p>
          <a:p>
            <a:r>
              <a:rPr lang="en-US" sz="2000" dirty="0" smtClean="0">
                <a:latin typeface="Georgia" pitchFamily="18" charset="0"/>
              </a:rPr>
              <a:t>The poorly equipped and 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poorly trained Chinese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forces under </a:t>
            </a:r>
            <a:r>
              <a:rPr lang="en-US" sz="2000" b="0" i="1" u="sng" dirty="0" smtClean="0">
                <a:latin typeface="Georgia" pitchFamily="18" charset="0"/>
              </a:rPr>
              <a:t>Jiang </a:t>
            </a:r>
            <a:r>
              <a:rPr lang="en-US" sz="2000" b="0" i="1" u="sng" dirty="0" err="1" smtClean="0">
                <a:latin typeface="Georgia" pitchFamily="18" charset="0"/>
              </a:rPr>
              <a:t>Jieshi</a:t>
            </a:r>
            <a:endParaRPr lang="en-US" sz="2000" b="0" i="1" u="sng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were forced to retreat.</a:t>
            </a:r>
          </a:p>
          <a:p>
            <a:pPr>
              <a:buNone/>
            </a:pP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294" y="2580620"/>
            <a:ext cx="364845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>1937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The Rape of Nanking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394836" cy="39624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Georgia" pitchFamily="18" charset="0"/>
              </a:rPr>
              <a:t>The Rape of Nanking, was a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mass murder and war rape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that occurred following the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Japanese capture of the city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of Nanking on December 13,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1937.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4" name="Picture 3" descr="http://www.freewebs.com/bcbkj/nanking_massacre_Rape_of_nanking_killing_people_pract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036" y="2057401"/>
            <a:ext cx="3291964" cy="4705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/>
              <a:t>1937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The Rape of Nanking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175125" indent="-166688"/>
            <a:r>
              <a:rPr lang="en-US" sz="2800" dirty="0" smtClean="0">
                <a:latin typeface="Georgia" pitchFamily="18" charset="0"/>
              </a:rPr>
              <a:t>Over 200,000 Chinese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civilians and disarmed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soldiers were murdered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and 20,000–80,000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women were raped by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soldiers of the Imperial </a:t>
            </a:r>
          </a:p>
          <a:p>
            <a:pPr marL="4175125" indent="-166688">
              <a:buNone/>
            </a:pPr>
            <a:r>
              <a:rPr lang="en-US" sz="2800" dirty="0" smtClean="0">
                <a:latin typeface="Georgia" pitchFamily="18" charset="0"/>
              </a:rPr>
              <a:t>	Japanese army.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391685" cy="45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longstreet.typepad.com/.a/6a00d83542d51e69e2010536316de2970c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345605" cy="596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corbisimages.com/images/67/939287E4-CF77-4210-8B54-E2092E04E59D/NA007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3475"/>
            <a:ext cx="7772400" cy="530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239000" cy="61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1935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Italy Attacks  Ethiopia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Georgia" pitchFamily="18" charset="0"/>
              </a:rPr>
              <a:t>Mussolini dreamed of building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empire in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Africa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r>
              <a:rPr lang="en-US" sz="2800" dirty="0" smtClean="0">
                <a:latin typeface="Georgia" pitchFamily="18" charset="0"/>
              </a:rPr>
              <a:t>Ordered invasion of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Ethiopia</a:t>
            </a:r>
            <a:r>
              <a:rPr lang="en-US" sz="2800" dirty="0" smtClean="0">
                <a:latin typeface="Georgia" pitchFamily="18" charset="0"/>
              </a:rPr>
              <a:t> in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1935.</a:t>
            </a:r>
          </a:p>
          <a:p>
            <a:r>
              <a:rPr lang="en-US" sz="2800" dirty="0" smtClean="0">
                <a:latin typeface="Georgia" pitchFamily="18" charset="0"/>
              </a:rPr>
              <a:t>Ethiopian government appealed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to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League of Nations </a:t>
            </a:r>
            <a:r>
              <a:rPr lang="en-US" sz="2800" dirty="0" smtClean="0">
                <a:latin typeface="Georgia" pitchFamily="18" charset="0"/>
              </a:rPr>
              <a:t>for help.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League condemned attack, but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members did nothing.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54274" name="Picture 2" descr="http://uahsibhistory.wikispaces.com/file/view/second_italo-abyssinian_war_1935-1936_war_map.jpg.jpeg/94045260/second_italo-abyssinian_war_1935-1936_war_map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839300" cy="334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Hitler Defies Treaty of Versailles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Ignored treaty’s restrictions and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began building up Germany’s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	military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League of Nations </a:t>
            </a:r>
            <a:r>
              <a:rPr lang="en-US" sz="1800" dirty="0" smtClean="0">
                <a:latin typeface="Georgia" pitchFamily="18" charset="0"/>
              </a:rPr>
              <a:t>Did nothing.</a:t>
            </a:r>
          </a:p>
          <a:p>
            <a:r>
              <a:rPr lang="en-US" sz="1800" dirty="0" smtClean="0">
                <a:latin typeface="Georgia" pitchFamily="18" charset="0"/>
              </a:rPr>
              <a:t>Encouraged by League’s inaction,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Hitler sent German troops into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the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Rhineland </a:t>
            </a:r>
            <a:r>
              <a:rPr lang="en-US" sz="1800" dirty="0" smtClean="0">
                <a:latin typeface="Georgia" pitchFamily="18" charset="0"/>
              </a:rPr>
              <a:t>in 1936.</a:t>
            </a:r>
          </a:p>
          <a:p>
            <a:r>
              <a:rPr lang="en-US" sz="1800" dirty="0" smtClean="0">
                <a:latin typeface="Georgia" pitchFamily="18" charset="0"/>
              </a:rPr>
              <a:t>Britain and France adopted policy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of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appeasement </a:t>
            </a:r>
            <a:r>
              <a:rPr lang="en-US" sz="1800" dirty="0" smtClean="0">
                <a:latin typeface="Georgia" pitchFamily="18" charset="0"/>
              </a:rPr>
              <a:t>towards Hitler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    in hopes of avoiding war.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</a:t>
            </a:r>
            <a:endParaRPr lang="en-US" sz="1800" dirty="0">
              <a:latin typeface="Georgia" pitchFamily="18" charset="0"/>
            </a:endParaRPr>
          </a:p>
        </p:txBody>
      </p:sp>
      <p:pic>
        <p:nvPicPr>
          <p:cNvPr id="53250" name="Picture 2" descr="http://users.humboldt.edu/ogayle/Rhinelan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657" y="1714024"/>
            <a:ext cx="4085343" cy="514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46" y="304800"/>
            <a:ext cx="578390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810000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German Occupation of Rhineland Marked a Turning Point in March Toward War. Why?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7352"/>
            <a:ext cx="6781800" cy="3962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itchFamily="18" charset="0"/>
              </a:rPr>
              <a:t>Strengthened Hitler’s power &amp; prestige within Germany.</a:t>
            </a:r>
          </a:p>
          <a:p>
            <a:r>
              <a:rPr lang="en-US" sz="2000" dirty="0" smtClean="0">
                <a:latin typeface="Georgia" pitchFamily="18" charset="0"/>
              </a:rPr>
              <a:t>Cautious generals who urged restraint now willing to follow him.</a:t>
            </a:r>
          </a:p>
          <a:p>
            <a:r>
              <a:rPr lang="en-US" sz="2000" dirty="0" smtClean="0">
                <a:latin typeface="Georgia" pitchFamily="18" charset="0"/>
              </a:rPr>
              <a:t>Changed balance of power in Europe. France &amp; Belgium now open to attack.</a:t>
            </a:r>
          </a:p>
          <a:p>
            <a:r>
              <a:rPr lang="en-US" sz="2000" dirty="0" smtClean="0">
                <a:latin typeface="Georgia" pitchFamily="18" charset="0"/>
              </a:rPr>
              <a:t>Weak response of France &amp; Britain encouraged Hitler to act more aggressively.</a:t>
            </a:r>
          </a:p>
        </p:txBody>
      </p:sp>
      <p:pic>
        <p:nvPicPr>
          <p:cNvPr id="6" name="Picture 2" descr="http://cookit.e2bn.org/library/1247426117/_adolf_hitler_20_april_1937.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805" y="2819400"/>
            <a:ext cx="2247195" cy="280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Enduring 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1.  Nationalism and propaganda played a role in mobilizing civilian populations in support of their nation’s goals.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2.  Changes in the post-war world created a new world order and new world conflicts.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3.  Industrialization has the capacity for both progress and destruction.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4.  Improvements in technology created a paradox in which there existed the potential for advancement and/or decline.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6.  Global conflict leads to attempts at international cooperation and determining accountability (League of Nations, U.N. Nuremburg Trials).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1936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Axis 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Alliance Created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86400" cy="3962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Hitler and Mussolini enter into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	alliance: Rome-Berlin Axis.</a:t>
            </a:r>
          </a:p>
          <a:p>
            <a:pPr>
              <a:buNone/>
            </a:pPr>
            <a:endParaRPr lang="en-US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Germany also forms alliance 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	with Japan.</a:t>
            </a:r>
          </a:p>
          <a:p>
            <a:pPr>
              <a:buNone/>
            </a:pPr>
            <a:endParaRPr lang="en-US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 Germany, Italy, and Japan came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   to be called the </a:t>
            </a:r>
            <a:r>
              <a:rPr lang="en-US" sz="2000" i="1" u="sng" dirty="0" smtClean="0">
                <a:solidFill>
                  <a:srgbClr val="FFFFFF"/>
                </a:solidFill>
                <a:latin typeface="Georgia" pitchFamily="18" charset="0"/>
              </a:rPr>
              <a:t>Axis Powers</a:t>
            </a: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1206" name="Picture 6" descr="http://jspivey.wikispaces.com/file/view/rome-berlin_axis.jpg/30574111/rome-berlin_ax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074" y="2533650"/>
            <a:ext cx="259668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1936-1939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Spanish Civil War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6629400" cy="521176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Army leaders led by General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	Francisco Franco staged revolt against the government.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Hitler and Mussolini sent aid to Franco’s Nationalist forces.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Western democracies remained neutral.  Only Russia aided the government’s Republican forces.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Georgia" pitchFamily="18" charset="0"/>
              </a:rPr>
              <a:t>War ended with Nationalist victory. Franco became Spain’s fascist dictator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50178" name="Picture 2" descr="http://www.pagefarm.net/wiki/images/c/c7/Franco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70007" y="3581400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Hitler and Franco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U.S. Isolationism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229600" cy="4800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Many Americans determined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not to get involved in another costly war.</a:t>
            </a: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r>
              <a:rPr lang="en-US" sz="1800" dirty="0" smtClean="0">
                <a:latin typeface="Georgia" pitchFamily="18" charset="0"/>
              </a:rPr>
              <a:t>Congress passed series of three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   Neutrality Acts</a:t>
            </a:r>
            <a:r>
              <a:rPr lang="en-US" sz="1800" dirty="0" smtClean="0">
                <a:latin typeface="Georgia" pitchFamily="18" charset="0"/>
              </a:rPr>
              <a:t>,  starting 1935. </a:t>
            </a:r>
          </a:p>
          <a:p>
            <a:pPr marL="514350" indent="57150">
              <a:buFont typeface="Wingdings" pitchFamily="2" charset="2"/>
              <a:buChar char="Ø"/>
            </a:pPr>
            <a:r>
              <a:rPr lang="en-US" sz="1800" dirty="0" smtClean="0">
                <a:latin typeface="Georgia" pitchFamily="18" charset="0"/>
              </a:rPr>
              <a:t>	No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loans</a:t>
            </a:r>
            <a:r>
              <a:rPr lang="en-US" sz="1800" dirty="0" smtClean="0">
                <a:latin typeface="Georgia" pitchFamily="18" charset="0"/>
              </a:rPr>
              <a:t> to nations at war</a:t>
            </a:r>
          </a:p>
          <a:p>
            <a:pPr marL="514350" indent="57150">
              <a:buFont typeface="Wingdings" pitchFamily="2" charset="2"/>
              <a:buChar char="Ø"/>
            </a:pPr>
            <a:r>
              <a:rPr lang="en-US" sz="1800" dirty="0" smtClean="0">
                <a:latin typeface="Georgia" pitchFamily="18" charset="0"/>
              </a:rPr>
              <a:t>   No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arms sales </a:t>
            </a:r>
            <a:r>
              <a:rPr lang="en-US" sz="1800" dirty="0" smtClean="0">
                <a:latin typeface="Georgia" pitchFamily="18" charset="0"/>
              </a:rPr>
              <a:t>to nations at war.</a:t>
            </a:r>
          </a:p>
          <a:p>
            <a:pPr marL="514350" indent="57150">
              <a:buFont typeface="Wingdings" pitchFamily="2" charset="2"/>
              <a:buChar char="Ø"/>
            </a:pPr>
            <a:r>
              <a:rPr lang="en-US" sz="1800" dirty="0" smtClean="0">
                <a:latin typeface="Georgia" pitchFamily="18" charset="0"/>
              </a:rPr>
              <a:t> 	No Americans allowed to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travel </a:t>
            </a:r>
          </a:p>
          <a:p>
            <a:pPr marL="514350" indent="57150">
              <a:buNone/>
            </a:pP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	on ships</a:t>
            </a:r>
            <a:r>
              <a:rPr lang="en-US" sz="1800" dirty="0" smtClean="0">
                <a:latin typeface="Georgia" pitchFamily="18" charset="0"/>
              </a:rPr>
              <a:t> of nations at war.</a:t>
            </a:r>
            <a:endParaRPr lang="en-US" sz="1800" dirty="0">
              <a:latin typeface="Georgia" pitchFamily="18" charset="0"/>
            </a:endParaRPr>
          </a:p>
        </p:txBody>
      </p:sp>
      <p:pic>
        <p:nvPicPr>
          <p:cNvPr id="49156" name="Picture 4" descr="http://www.topfoto.co.uk/gallery/TheMightyContinent/images/thumbs/gr0007606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133600" cy="2336059"/>
          </a:xfrm>
          <a:prstGeom prst="rect">
            <a:avLst/>
          </a:prstGeom>
          <a:noFill/>
        </p:spPr>
      </p:pic>
      <p:pic>
        <p:nvPicPr>
          <p:cNvPr id="49160" name="Picture 8" descr="http://i.ehow.com/images/a02/16/8v/isolationism-during-world-war-ii-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124075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staff.imsa.edu/socsci/jvictory/help_07/exexmplary_10/tu_09_4/isolatio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733800" cy="4787934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Dr. Seuss on U.S. Isolationism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2952" name="Picture 8" descr="http://goodcomics.comicbookresources.com/wp-content/uploads/2008/10/seu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3886200" cy="47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656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March,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1938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Hitler Conquers His First Country</a:t>
            </a:r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Hitler sent the German army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into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Austria </a:t>
            </a:r>
            <a:r>
              <a:rPr lang="en-US" sz="1800" dirty="0" smtClean="0">
                <a:latin typeface="Georgia" pitchFamily="18" charset="0"/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annexed </a:t>
            </a:r>
            <a:r>
              <a:rPr lang="en-US" sz="1800" dirty="0" smtClean="0">
                <a:latin typeface="Georgia" pitchFamily="18" charset="0"/>
              </a:rPr>
              <a:t>it to Germany.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Britain and France </a:t>
            </a:r>
            <a:r>
              <a:rPr lang="en-US" sz="1800" dirty="0" smtClean="0">
                <a:latin typeface="Georgia" pitchFamily="18" charset="0"/>
              </a:rPr>
              <a:t>ignored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previous pledge to protect </a:t>
            </a:r>
          </a:p>
          <a:p>
            <a:pPr>
              <a:buNone/>
            </a:pPr>
            <a:r>
              <a:rPr lang="en-US" sz="1800" dirty="0"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  this country’s independence.</a:t>
            </a:r>
          </a:p>
          <a:p>
            <a:r>
              <a:rPr lang="en-US" sz="1800" dirty="0" smtClean="0">
                <a:latin typeface="Georgia" pitchFamily="18" charset="0"/>
              </a:rPr>
              <a:t>First step in creation of new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German empire – Hitler’s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“Third Reich” </a:t>
            </a:r>
            <a:r>
              <a:rPr lang="en-US" sz="1800" dirty="0" smtClean="0">
                <a:latin typeface="Georgia" pitchFamily="18" charset="0"/>
              </a:rPr>
              <a:t>which he</a:t>
            </a:r>
          </a:p>
          <a:p>
            <a:pPr>
              <a:buNone/>
            </a:pPr>
            <a:r>
              <a:rPr lang="en-US" sz="1800" dirty="0"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  said would last 1000 years.</a:t>
            </a:r>
          </a:p>
        </p:txBody>
      </p:sp>
      <p:pic>
        <p:nvPicPr>
          <p:cNvPr id="8" name="Picture 2" descr="http://upload.wikimedia.org/wikipedia/commons/thumb/4/4b/Bundesarchiv_Bild_119-5243,_Wien,_Arthur_Sey%C3%9F-Inquart,_Adolf_Hitler.jpg/220px-Bundesarchiv_Bild_119-5243,_Wien,_Arthur_Sey%C3%9F-Inquart,_Adolf_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366" y="1676400"/>
            <a:ext cx="3192634" cy="455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historyonthenet.com/Nazi_Germany/images/anschl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800" cy="548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centraleurope.radio.cz/pictures/historie/anschl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96065" cy="58628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6800" y="914400"/>
            <a:ext cx="3106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German troops </a:t>
            </a:r>
          </a:p>
          <a:p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rossing border</a:t>
            </a:r>
          </a:p>
          <a:p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nto Austria.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September, 1938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Hitler Demands the </a:t>
            </a:r>
            <a:r>
              <a:rPr lang="en-US" sz="3600" i="1" u="sng" dirty="0">
                <a:latin typeface="Georgia" pitchFamily="18" charset="0"/>
              </a:rPr>
              <a:t>Sudetenland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59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Western border region 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	of  Czechoslovakia with 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	three million German-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	speaking people.</a:t>
            </a: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  <a:latin typeface="Georgia" pitchFamily="18" charset="0"/>
            </a:endParaRPr>
          </a:p>
          <a:p>
            <a:r>
              <a:rPr lang="en-US" sz="1800" u="sng" dirty="0" smtClean="0">
                <a:solidFill>
                  <a:srgbClr val="FFFFFF"/>
                </a:solidFill>
                <a:latin typeface="Georgia" pitchFamily="18" charset="0"/>
              </a:rPr>
              <a:t>Czechoslovakia </a:t>
            </a: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refused 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	Hitler’s demand and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	appealed to  </a:t>
            </a:r>
            <a:r>
              <a:rPr lang="en-US" sz="1800" u="sng" dirty="0" smtClean="0">
                <a:solidFill>
                  <a:srgbClr val="FFFFFF"/>
                </a:solidFill>
                <a:latin typeface="Georgia" pitchFamily="18" charset="0"/>
              </a:rPr>
              <a:t>France </a:t>
            </a:r>
            <a:r>
              <a:rPr lang="en-US" sz="1800" dirty="0" smtClean="0">
                <a:solidFill>
                  <a:srgbClr val="FFFFFF"/>
                </a:solidFill>
                <a:latin typeface="Georgia" pitchFamily="18" charset="0"/>
              </a:rPr>
              <a:t>for help.</a:t>
            </a: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  <a:latin typeface="Georgia" pitchFamily="18" charset="0"/>
            </a:endParaRPr>
          </a:p>
          <a:p>
            <a:endParaRPr lang="en-US" sz="1800" dirty="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47108" name="Picture 4" descr="http://www.bbc.co.uk/scotland/learning/bitesize/higher/history/images/sudetenland_19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54151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September, 29, 1938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The Munich Conference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r>
              <a:rPr lang="en-US" sz="1800" dirty="0" smtClean="0">
                <a:latin typeface="Georgia" pitchFamily="18" charset="0"/>
              </a:rPr>
              <a:t>Meeting involving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    leaders of…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    France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Britain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    Germany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Italy.</a:t>
            </a:r>
          </a:p>
          <a:p>
            <a:r>
              <a:rPr lang="en-US" sz="1800" i="1" u="sng" dirty="0" smtClean="0">
                <a:latin typeface="Georgia" pitchFamily="18" charset="0"/>
              </a:rPr>
              <a:t>Czechs</a:t>
            </a:r>
            <a:r>
              <a:rPr lang="en-US" sz="18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were not invited.</a:t>
            </a:r>
          </a:p>
          <a:p>
            <a:pPr marL="630936" lvl="2" indent="0" algn="ctr">
              <a:buNone/>
            </a:pPr>
            <a:r>
              <a:rPr lang="en-US" sz="1800" i="1" dirty="0" smtClean="0">
                <a:latin typeface="Georgia" pitchFamily="18" charset="0"/>
              </a:rPr>
              <a:t>*Complete Pkt. Pg. “</a:t>
            </a:r>
            <a:r>
              <a:rPr lang="en-US" sz="1800" i="1" dirty="0" err="1" smtClean="0">
                <a:latin typeface="Georgia" pitchFamily="18" charset="0"/>
              </a:rPr>
              <a:t>Shh-hh</a:t>
            </a:r>
            <a:r>
              <a:rPr lang="en-US" sz="1800" i="1" dirty="0" smtClean="0">
                <a:latin typeface="Georgia" pitchFamily="18" charset="0"/>
              </a:rPr>
              <a:t>, He’ll be quiet now- Maybe!”</a:t>
            </a: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</p:txBody>
      </p:sp>
      <p:pic>
        <p:nvPicPr>
          <p:cNvPr id="8" name="Picture 6" descr="http://t0.gstatic.com/images?q=tbn:ANd9GcToTBQyvCYuLmuzwLhVZAxE84S-XG1pLmx50J2XWumdya_rAzUB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674844" cy="29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Results of Munich Conference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7042" name="Picture 2" descr="http://latimesblogs.latimes.com/thedailymirror/files/1938_september_30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066800"/>
            <a:ext cx="2438400" cy="3385893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TEA6Dq83S28-2hqkEUy012YovkJJI8y091_gcWHtzIcmL5PX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2506198" cy="343297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4648201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France and Britain </a:t>
            </a:r>
            <a:r>
              <a:rPr lang="en-US" sz="2800" u="sng" dirty="0" smtClean="0">
                <a:solidFill>
                  <a:srgbClr val="FFFFFF"/>
                </a:solidFill>
                <a:latin typeface="Georgia" pitchFamily="18" charset="0"/>
              </a:rPr>
              <a:t>appeased 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Hitler by allowing him to take the </a:t>
            </a:r>
            <a:r>
              <a:rPr lang="en-US" sz="2800" u="sng" dirty="0" smtClean="0">
                <a:solidFill>
                  <a:srgbClr val="FFFFFF"/>
                </a:solidFill>
                <a:latin typeface="Georgia" pitchFamily="18" charset="0"/>
              </a:rPr>
              <a:t>Sudetenland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 marL="228600" indent="-228600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Hitler pledged to respect </a:t>
            </a:r>
            <a:r>
              <a:rPr lang="en-US" sz="2800" u="sng" dirty="0" smtClean="0">
                <a:solidFill>
                  <a:srgbClr val="FFFFFF"/>
                </a:solidFill>
                <a:latin typeface="Georgia" pitchFamily="18" charset="0"/>
              </a:rPr>
              <a:t>Czechoslovakia’s </a:t>
            </a:r>
            <a:r>
              <a:rPr lang="en-US" sz="2800" dirty="0" smtClean="0">
                <a:solidFill>
                  <a:srgbClr val="FFFFFF"/>
                </a:solidFill>
                <a:latin typeface="Georgia" pitchFamily="18" charset="0"/>
              </a:rPr>
              <a:t>new borders.</a:t>
            </a:r>
          </a:p>
        </p:txBody>
      </p:sp>
      <p:pic>
        <p:nvPicPr>
          <p:cNvPr id="9" name="Picture 8" descr="http://homepage.eircom.net/~finnegam/war/images/peace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066800"/>
            <a:ext cx="2667000" cy="343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1.  How can nationalism be a unifying and divisive force?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2.  What are the benefits and costs of science and technology?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3.  Is progress always progress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u="sng" dirty="0">
                <a:effectLst/>
              </a:rPr>
              <a:t>Guiding Questions: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1.  Has the availability of new technology allowed for greater and easier taking of civilian life (i.e. genocide)?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2.  Has the ability to more efficiently kill people made us less humane or moral?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3.  Can international diplomatic institutions effectively oppose aggressive nations and achieve lasting peace?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03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Georgia" pitchFamily="18" charset="0"/>
              </a:rPr>
              <a:t>Aftermath of Munich</a:t>
            </a:r>
            <a:endParaRPr lang="en-US" sz="3600" u="sng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628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British PM </a:t>
            </a:r>
            <a:r>
              <a:rPr lang="en-US" sz="1800" i="1" u="sng" dirty="0" smtClean="0">
                <a:latin typeface="Georgia" pitchFamily="18" charset="0"/>
              </a:rPr>
              <a:t>Neville Chamberlain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returned to London, famously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declaring that they had achieved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</a:t>
            </a:r>
            <a:r>
              <a:rPr lang="en-US" sz="1800" i="1" u="sng" dirty="0" smtClean="0">
                <a:latin typeface="Georgia" pitchFamily="18" charset="0"/>
              </a:rPr>
              <a:t>“peace for our time”.</a:t>
            </a:r>
          </a:p>
          <a:p>
            <a:r>
              <a:rPr lang="en-US" sz="1800" dirty="0" smtClean="0">
                <a:latin typeface="Georgia" pitchFamily="18" charset="0"/>
              </a:rPr>
              <a:t>Chamberlain forever associated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with idea of appeasement.</a:t>
            </a:r>
          </a:p>
          <a:p>
            <a:r>
              <a:rPr lang="en-US" sz="1800" i="1" u="sng" dirty="0" smtClean="0">
                <a:latin typeface="Georgia" pitchFamily="18" charset="0"/>
              </a:rPr>
              <a:t>Six months later</a:t>
            </a:r>
            <a:r>
              <a:rPr lang="en-US" sz="1800" dirty="0" smtClean="0">
                <a:latin typeface="Georgia" pitchFamily="18" charset="0"/>
              </a:rPr>
              <a:t>, Hitler’s armies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took all of </a:t>
            </a:r>
            <a:r>
              <a:rPr lang="en-US" sz="1800" i="1" u="sng" dirty="0" smtClean="0">
                <a:latin typeface="Georgia" pitchFamily="18" charset="0"/>
              </a:rPr>
              <a:t>Czechoslovakia</a:t>
            </a:r>
            <a:r>
              <a:rPr lang="en-US" sz="1800" dirty="0" smtClean="0">
                <a:latin typeface="Georgia" pitchFamily="18" charset="0"/>
              </a:rPr>
              <a:t>.</a:t>
            </a:r>
          </a:p>
          <a:p>
            <a:r>
              <a:rPr lang="en-US" sz="1800" dirty="0" smtClean="0">
                <a:latin typeface="Georgia" pitchFamily="18" charset="0"/>
              </a:rPr>
              <a:t>Mussolini’s armies took </a:t>
            </a:r>
            <a:r>
              <a:rPr lang="en-US" sz="1800" i="1" u="sng" dirty="0" smtClean="0">
                <a:latin typeface="Georgia" pitchFamily="18" charset="0"/>
              </a:rPr>
              <a:t>Albania</a:t>
            </a:r>
            <a:r>
              <a:rPr lang="en-US" sz="18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  <a:latin typeface="Georgia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FFFF"/>
              </a:solidFill>
              <a:latin typeface="Georgia" pitchFamily="18" charset="0"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5058" name="Picture 2" descr="http://www.toytowngermany.com/munich/chamberlain-munich-conference-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072072" cy="379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Hitler’s Next Target? </a:t>
            </a:r>
            <a:r>
              <a:rPr lang="en-US" sz="3600" i="1" u="sng" dirty="0" smtClean="0">
                <a:latin typeface="Georgia" pitchFamily="18" charset="0"/>
              </a:rPr>
              <a:t>Poland</a:t>
            </a:r>
            <a:endParaRPr lang="en-US" sz="3600" i="1" u="sng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44036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Hitler demands that Poland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return </a:t>
            </a:r>
            <a:r>
              <a:rPr lang="en-US" sz="1800" i="1" u="sng" dirty="0" smtClean="0">
                <a:latin typeface="Georgia" pitchFamily="18" charset="0"/>
              </a:rPr>
              <a:t>port city of Danzig </a:t>
            </a:r>
            <a:r>
              <a:rPr lang="en-US" sz="1800" dirty="0" smtClean="0">
                <a:latin typeface="Georgia" pitchFamily="18" charset="0"/>
              </a:rPr>
              <a:t>to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Germany. Poland refuses and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turns to </a:t>
            </a:r>
            <a:r>
              <a:rPr lang="en-US" sz="1800" i="1" u="sng" dirty="0" smtClean="0">
                <a:latin typeface="Georgia" pitchFamily="18" charset="0"/>
              </a:rPr>
              <a:t>Britain and France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for help.</a:t>
            </a:r>
          </a:p>
          <a:p>
            <a:r>
              <a:rPr lang="en-US" sz="1800" dirty="0" smtClean="0">
                <a:latin typeface="Georgia" pitchFamily="18" charset="0"/>
              </a:rPr>
              <a:t>Britain and France guarantee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Poland’s independence, but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Hitler’s convinced that …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    </a:t>
            </a:r>
            <a:r>
              <a:rPr lang="en-US" sz="1800" i="1" u="sng" dirty="0" smtClean="0">
                <a:latin typeface="Georgia" pitchFamily="18" charset="0"/>
              </a:rPr>
              <a:t>…neither nation will risk war.</a:t>
            </a:r>
          </a:p>
          <a:p>
            <a:pPr>
              <a:buNone/>
            </a:pPr>
            <a:r>
              <a:rPr lang="en-US" sz="1800" i="1" u="sng" dirty="0" smtClean="0">
                <a:latin typeface="Georgia" pitchFamily="18" charset="0"/>
              </a:rPr>
              <a:t>    Why?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</a:t>
            </a:r>
            <a:endParaRPr lang="en-US" sz="1800" dirty="0">
              <a:latin typeface="Georgia" pitchFamily="18" charset="0"/>
            </a:endParaRPr>
          </a:p>
        </p:txBody>
      </p:sp>
      <p:pic>
        <p:nvPicPr>
          <p:cNvPr id="6" name="Picture 2" descr="http://t2.gstatic.com/images?q=tbn:ANd9GcQWpApo98b5-Dof71Z_DJs_QDebUBkhyXwmwcnVoTN9Mbgws0LC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892" y="1676400"/>
            <a:ext cx="307848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August, 1939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Hitler &amp; Stalin Sign Nonaggression Pact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75832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itchFamily="18" charset="0"/>
              </a:rPr>
              <a:t>Pact is commitment never to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attack one another.</a:t>
            </a:r>
          </a:p>
          <a:p>
            <a:r>
              <a:rPr lang="en-US" sz="2000" dirty="0" smtClean="0">
                <a:latin typeface="Georgia" pitchFamily="18" charset="0"/>
              </a:rPr>
              <a:t>Stalin mistrusts France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&amp;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Britain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and wants to avoid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war with Germany.</a:t>
            </a:r>
          </a:p>
          <a:p>
            <a:r>
              <a:rPr lang="en-US" sz="2000" dirty="0" smtClean="0">
                <a:latin typeface="Georgia" pitchFamily="18" charset="0"/>
              </a:rPr>
              <a:t>Secret agreement to divide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Poland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between them.</a:t>
            </a:r>
          </a:p>
          <a:p>
            <a:r>
              <a:rPr lang="en-US" sz="2000" dirty="0" smtClean="0">
                <a:latin typeface="Georgia" pitchFamily="18" charset="0"/>
              </a:rPr>
              <a:t>Also agreed that Russia could</a:t>
            </a: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	have Finland &amp; Baltic States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.</a:t>
            </a:r>
          </a:p>
        </p:txBody>
      </p:sp>
      <p:pic>
        <p:nvPicPr>
          <p:cNvPr id="3074" name="Picture 2" descr="http://www.untilourlastbreath.com/images/pap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072">
            <a:off x="5340361" y="1685286"/>
            <a:ext cx="3105173" cy="18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rxist.com/images/stories/history/Stalin_Ribbentrop_Bundesarch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62" y="3276600"/>
            <a:ext cx="2316570" cy="34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RTfauYgIFlgR_lwyfhFBLAI9UZiIsNu9Z2y_f21G7lnG3abbhS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0329"/>
            <a:ext cx="4724400" cy="613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lsg.musin.de/geschichte/Material/Karikaturen/hitler-stalin-p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0000" cy="586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ohndclare.net/images/Roadt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674"/>
            <a:ext cx="4724400" cy="61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c.gov/rr/print/swann/herblock/images/s03388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5181600" cy="75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September, 1939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Germany Invades Poland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German armies invade Poland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in lightening strike (Blitzkrieg)</a:t>
            </a:r>
          </a:p>
          <a:p>
            <a:r>
              <a:rPr lang="en-US" sz="2800" dirty="0" smtClean="0">
                <a:latin typeface="Georgia" pitchFamily="18" charset="0"/>
              </a:rPr>
              <a:t>Surprise attack marks the start of World War II</a:t>
            </a:r>
          </a:p>
          <a:p>
            <a:r>
              <a:rPr lang="en-US" sz="2800" dirty="0" smtClean="0">
                <a:latin typeface="Georgia" pitchFamily="18" charset="0"/>
              </a:rPr>
              <a:t>Britain and France declare war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on Germany, but too late to save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Poland, which is conquered in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 month.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endParaRPr lang="en-US" sz="2800" dirty="0">
              <a:latin typeface="Georgia" pitchFamily="18" charset="0"/>
            </a:endParaRPr>
          </a:p>
        </p:txBody>
      </p:sp>
      <p:pic>
        <p:nvPicPr>
          <p:cNvPr id="40962" name="Picture 2" descr="http://mitchellarchives.com/wp-content/uploads/2008/10/hitler-attacks-poland-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2907828" cy="3699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olive-drab.com/images/timeline_1939_01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24877" cy="567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ndependent.co.uk/multimedia/archive/00238/The_front_page_of_L_23865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73" y="990600"/>
            <a:ext cx="3535427" cy="5062634"/>
          </a:xfrm>
          <a:prstGeom prst="rect">
            <a:avLst/>
          </a:prstGeom>
          <a:noFill/>
        </p:spPr>
      </p:pic>
      <p:pic>
        <p:nvPicPr>
          <p:cNvPr id="96258" name="Picture 2" descr="http://www.hometownannapolis.com/photos/19390901ca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114800" cy="5049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The Road to War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1931-1939</a:t>
            </a:r>
            <a:endParaRPr lang="en-US" sz="4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conservapedia.com/images/0/0b/German_invasion.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53536" cy="586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ushmm.org/lcmedia/map/lc/image/pol812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0367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Georgia" pitchFamily="18" charset="0"/>
              </a:rPr>
              <a:t>Blitzkrieg</a:t>
            </a:r>
            <a:endParaRPr lang="en-US" sz="3600" u="sng" dirty="0">
              <a:latin typeface="Georgia" pitchFamily="18" charset="0"/>
            </a:endParaRPr>
          </a:p>
        </p:txBody>
      </p:sp>
      <p:pic>
        <p:nvPicPr>
          <p:cNvPr id="57346" name="Picture 2" descr="http://residentassociates.org/ticketing/images/web-2010/blitzkrieg-nazi-germany-l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4927" cy="3581399"/>
          </a:xfrm>
          <a:prstGeom prst="rect">
            <a:avLst/>
          </a:prstGeom>
          <a:noFill/>
        </p:spPr>
      </p:pic>
      <p:pic>
        <p:nvPicPr>
          <p:cNvPr id="57348" name="Picture 4" descr="http://t2.gstatic.com/images?q=tbn:ANd9GcQf4Yp6eKPBoR09cqsTkym_ira-dFCgqaXEEw3d2R5F6k5qgy3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4648200" cy="3544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1/1e/P%C5%82on%C4%85ca_obl%C4%99%C5%BCona_Warszawa.jpg/250px-P%C5%82on%C4%85ca_obl%C4%99%C5%BCona_Warsz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66800"/>
            <a:ext cx="51158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81000" y="4953000"/>
            <a:ext cx="8001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indent="-354013"/>
            <a:r>
              <a:rPr lang="en-US" sz="2500" b="1" i="1" dirty="0" smtClean="0">
                <a:sym typeface="Wingdings" pitchFamily="2" charset="2"/>
              </a:rPr>
              <a:t>	</a:t>
            </a:r>
            <a:r>
              <a:rPr lang="en-US" b="1" i="1" dirty="0" smtClean="0">
                <a:latin typeface="Georgia" pitchFamily="18" charset="0"/>
              </a:rPr>
              <a:t>German </a:t>
            </a:r>
            <a:r>
              <a:rPr lang="en-US" b="1" i="1" dirty="0">
                <a:latin typeface="Georgia" pitchFamily="18" charset="0"/>
              </a:rPr>
              <a:t>bombers flew 1,150 sorties (missions) and destroyed 84% of </a:t>
            </a:r>
            <a:r>
              <a:rPr lang="en-US" b="1" i="1" dirty="0" smtClean="0">
                <a:latin typeface="Georgia" pitchFamily="18" charset="0"/>
              </a:rPr>
              <a:t>Warsaw </a:t>
            </a:r>
            <a:r>
              <a:rPr lang="en-US" b="1" i="1" dirty="0" smtClean="0">
                <a:latin typeface="Georgia" pitchFamily="18" charset="0"/>
                <a:sym typeface="Wingdings" pitchFamily="2" charset="2"/>
              </a:rPr>
              <a:t> </a:t>
            </a:r>
            <a:r>
              <a:rPr lang="en-US" b="1" i="1" dirty="0">
                <a:latin typeface="Georgia" pitchFamily="18" charset="0"/>
                <a:sym typeface="Wingdings" pitchFamily="2" charset="2"/>
              </a:rPr>
              <a:t>Incendiary (fire) bombs </a:t>
            </a:r>
            <a:r>
              <a:rPr lang="en-US" b="1" i="1" dirty="0" smtClean="0">
                <a:latin typeface="Georgia" pitchFamily="18" charset="0"/>
                <a:sym typeface="Wingdings" pitchFamily="2" charset="2"/>
              </a:rPr>
              <a:t>used.</a:t>
            </a:r>
            <a:endParaRPr lang="en-US" b="1" i="1" dirty="0">
              <a:latin typeface="Georgia" pitchFamily="18" charset="0"/>
            </a:endParaRPr>
          </a:p>
        </p:txBody>
      </p:sp>
      <p:pic>
        <p:nvPicPr>
          <p:cNvPr id="37890" name="Picture 2" descr="http://3.bp.blogspot.com/_LoPTdkHrjjk/SrM9AUxgdVI/AAAAAAAAFG0/VTCitgIAhXk/s400/germany-attac-poland-second-world-war-1939-septe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809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stlake.k12.oh.us/WhsTeachers/Kincannon/WorldHistory/ch18/Chapter18Section1Notes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5" y="762000"/>
            <a:ext cx="82494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ctagon 2"/>
          <p:cNvSpPr/>
          <p:nvPr/>
        </p:nvSpPr>
        <p:spPr>
          <a:xfrm>
            <a:off x="7501468" y="4724400"/>
            <a:ext cx="1337732" cy="1216338"/>
          </a:xfrm>
          <a:prstGeom prst="octag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0" y="5940738"/>
            <a:ext cx="1109132" cy="917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COMPLETE TIMELINE ACTIVITY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1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Battle for Western Europe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1940-1941</a:t>
            </a:r>
            <a:endParaRPr lang="en-US" sz="4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“Phony War”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5278002" cy="4093428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Seven months of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strange calm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following the fall of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Poland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French army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stationed along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its heavily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fortified border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, the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Maginot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Line waiting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for Germany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to attack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.</a:t>
            </a:r>
            <a:endParaRPr lang="en-US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This defensive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strategy will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not work!</a:t>
            </a:r>
          </a:p>
          <a:p>
            <a:pPr>
              <a:buNone/>
            </a:pPr>
            <a:endParaRPr lang="en-US" sz="18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648200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Maginot Line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002" y="1684423"/>
            <a:ext cx="38659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echlawforum.net/assets/content/images/Hochwald_historic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689498" cy="2538375"/>
          </a:xfrm>
          <a:prstGeom prst="rect">
            <a:avLst/>
          </a:prstGeom>
          <a:noFill/>
        </p:spPr>
      </p:pic>
      <p:pic>
        <p:nvPicPr>
          <p:cNvPr id="33796" name="Picture 4" descr="http://t2.gstatic.com/images?q=tbn:ANd9GcQOpzu0Exp8FOvzZicpfH1BeNHceGGXjQAugE0kJ4o6iwYOw4kl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940086" cy="2556113"/>
          </a:xfrm>
          <a:prstGeom prst="rect">
            <a:avLst/>
          </a:prstGeom>
          <a:noFill/>
        </p:spPr>
      </p:pic>
      <p:pic>
        <p:nvPicPr>
          <p:cNvPr id="33798" name="Picture 6" descr="http://www.frfrogspad.com/gust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2125980" cy="26574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Georgia" pitchFamily="18" charset="0"/>
              </a:rPr>
              <a:t>Maginot Line Fortifications</a:t>
            </a:r>
            <a:endParaRPr lang="en-US" sz="3600" u="sng" dirty="0">
              <a:latin typeface="Georgia" pitchFamily="18" charset="0"/>
            </a:endParaRPr>
          </a:p>
        </p:txBody>
      </p:sp>
      <p:pic>
        <p:nvPicPr>
          <p:cNvPr id="33802" name="Picture 10" descr="http://2.bp.blogspot.com/__dCb5tmxOb0/S_CUurEFlsI/AAAAAAAACVU/5TOqwmd4uhQ/s1600/Maginot_LIne_AntiT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3276599" cy="2056066"/>
          </a:xfrm>
          <a:prstGeom prst="rect">
            <a:avLst/>
          </a:prstGeom>
          <a:noFill/>
        </p:spPr>
      </p:pic>
      <p:pic>
        <p:nvPicPr>
          <p:cNvPr id="33804" name="Picture 12" descr="http://t2.gstatic.com/images?q=tbn:WvrCvYtsV0FFaM:http://arrowheadaddict.com/wp-content/uploads/2008/11/maginot_line_1944_small1.jpg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216359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April, May, 1940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Germany Invades Western Europe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German armies attacked </a:t>
            </a:r>
            <a:r>
              <a:rPr lang="en-US" sz="2800" dirty="0" smtClean="0">
                <a:latin typeface="Georgia" pitchFamily="18" charset="0"/>
              </a:rPr>
              <a:t>and </a:t>
            </a:r>
            <a:r>
              <a:rPr lang="en-US" sz="2800" dirty="0" smtClean="0">
                <a:latin typeface="Georgia" pitchFamily="18" charset="0"/>
              </a:rPr>
              <a:t>conquered:</a:t>
            </a: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 indent="222250">
              <a:buNone/>
              <a:tabLst>
                <a:tab pos="628650" algn="l"/>
                <a:tab pos="685800" algn="l"/>
              </a:tabLst>
            </a:pPr>
            <a:endParaRPr lang="en-US" sz="2800" dirty="0" smtClean="0">
              <a:latin typeface="Georgia" pitchFamily="18" charset="0"/>
            </a:endParaRPr>
          </a:p>
          <a:p>
            <a:pPr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Then Germany invaded </a:t>
            </a:r>
          </a:p>
          <a:p>
            <a:pPr>
              <a:buNone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_____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32770" name="Picture 2" descr="http://www.marketgarden.com/2010/UK/pics/map-inval-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743325" cy="46291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25908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Norway</a:t>
            </a:r>
          </a:p>
          <a:p>
            <a:pPr indent="2222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Denmark</a:t>
            </a:r>
          </a:p>
          <a:p>
            <a:pPr indent="2222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Holland</a:t>
            </a:r>
          </a:p>
          <a:p>
            <a:pPr indent="2222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Belgium</a:t>
            </a:r>
          </a:p>
          <a:p>
            <a:pPr indent="222250">
              <a:buFont typeface="Wingdings" pitchFamily="2" charset="2"/>
              <a:buChar char="Ø"/>
              <a:tabLst>
                <a:tab pos="628650" algn="l"/>
                <a:tab pos="685800" algn="l"/>
              </a:tabLst>
            </a:pPr>
            <a:r>
              <a:rPr lang="en-US" sz="2800" dirty="0" smtClean="0">
                <a:latin typeface="Georgia" pitchFamily="18" charset="0"/>
              </a:rPr>
              <a:t>Luxembourg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France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way - ma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5702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Militarists Take Control of Japan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Army leaders ruled Japan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in the name of Emperor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Hirohito.</a:t>
            </a:r>
          </a:p>
          <a:p>
            <a:r>
              <a:rPr lang="en-US" sz="1800" dirty="0" smtClean="0">
                <a:latin typeface="Georgia" pitchFamily="18" charset="0"/>
              </a:rPr>
              <a:t>Militarists were extreme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nationalists whose goal                                                 was foreign expansion.</a:t>
            </a:r>
          </a:p>
          <a:p>
            <a:r>
              <a:rPr lang="en-US" sz="1800" dirty="0" smtClean="0">
                <a:latin typeface="Georgia" pitchFamily="18" charset="0"/>
              </a:rPr>
              <a:t>Wanted to establish Pacific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empire that included China.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39938" name="Picture 2" descr="http://takaoclub.com/hirohito/hirohito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033889" cy="32766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4953000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Emperor Hirohito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://www.ushmm.org/lcmedia/map/lc/image/fra86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373386" cy="548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May, 1940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Germany’s Invasion of France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98306" name="Picture 2" descr="http://mail.esdnl.ca/~craig_halliday/Maginot%20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178521" cy="499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- </a:t>
            </a:r>
            <a:br>
              <a:rPr lang="en-US" sz="3200" dirty="0" smtClean="0"/>
            </a:br>
            <a:r>
              <a:rPr lang="en-US" sz="3600" dirty="0" smtClean="0"/>
              <a:t> </a:t>
            </a:r>
            <a:r>
              <a:rPr lang="en-US" sz="2700" b="1" dirty="0" smtClean="0"/>
              <a:t>May 26 – June 4, 1940 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The “Miracle of Dunkirk”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Dunkirk a French port city </a:t>
            </a: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  on the English channel.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British and French armies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trapped there with their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backs to the sea.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British staged miraculous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rescue of 338,000 troops.</a:t>
            </a:r>
          </a:p>
          <a:p>
            <a:pPr lvl="1">
              <a:defRPr/>
            </a:pPr>
            <a:r>
              <a:rPr lang="en-US" dirty="0" smtClean="0">
                <a:latin typeface="Georgia" pitchFamily="18" charset="0"/>
              </a:rPr>
              <a:t>Used 850 ships and boats</a:t>
            </a:r>
          </a:p>
          <a:p>
            <a:pPr marL="411480" lvl="1" indent="0">
              <a:buNone/>
              <a:defRPr/>
            </a:pP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  of all sizes</a:t>
            </a:r>
          </a:p>
          <a:p>
            <a:pPr lvl="1">
              <a:defRPr/>
            </a:pPr>
            <a:r>
              <a:rPr lang="en-US" dirty="0" smtClean="0">
                <a:latin typeface="Georgia" pitchFamily="18" charset="0"/>
              </a:rPr>
              <a:t>Air coverage from the RAF</a:t>
            </a:r>
          </a:p>
          <a:p>
            <a:pPr lvl="1">
              <a:defRPr/>
            </a:pPr>
            <a:r>
              <a:rPr lang="en-US" dirty="0" smtClean="0">
                <a:latin typeface="Georgia" pitchFamily="18" charset="0"/>
              </a:rPr>
              <a:t>Heavy German bombing</a:t>
            </a: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dunkirk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768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1.gstatic.com/images?q=tbn:ANd9GcStZzzy-zuFQHTImg-Hkzshe7-1vYS-qklcDtrBCEp07ZdpAb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72400" cy="572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unkir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5878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June, 1940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Fall of France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9530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u="sng" dirty="0">
                <a:latin typeface="Georgia" pitchFamily="18" charset="0"/>
              </a:rPr>
              <a:t>Mussolini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declared </a:t>
            </a:r>
            <a:r>
              <a:rPr lang="en-US" sz="2800" dirty="0" smtClean="0">
                <a:latin typeface="Georgia" pitchFamily="18" charset="0"/>
              </a:rPr>
              <a:t>war on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Britain and France and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then attacked France from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 south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German army entered </a:t>
            </a:r>
            <a:r>
              <a:rPr lang="en-US" sz="2800" b="0" i="1" u="sng" dirty="0">
                <a:latin typeface="Georgia" pitchFamily="18" charset="0"/>
              </a:rPr>
              <a:t>Paris</a:t>
            </a:r>
            <a:endParaRPr lang="en-US" sz="2800" b="0" i="1" u="sng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on June 14.  </a:t>
            </a:r>
          </a:p>
          <a:p>
            <a:r>
              <a:rPr lang="en-US" sz="2800" dirty="0" smtClean="0">
                <a:latin typeface="Georgia" pitchFamily="18" charset="0"/>
              </a:rPr>
              <a:t>France </a:t>
            </a:r>
            <a:r>
              <a:rPr lang="en-US" sz="2800" b="0" i="1" u="sng" dirty="0">
                <a:latin typeface="Georgia" pitchFamily="18" charset="0"/>
              </a:rPr>
              <a:t>surrendered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en-US" sz="2800" dirty="0" smtClean="0">
                <a:latin typeface="Georgia" pitchFamily="18" charset="0"/>
              </a:rPr>
              <a:t>June </a:t>
            </a:r>
            <a:r>
              <a:rPr lang="en-US" sz="2800" dirty="0" smtClean="0">
                <a:latin typeface="Georgia" pitchFamily="18" charset="0"/>
              </a:rPr>
              <a:t>22.</a:t>
            </a:r>
          </a:p>
          <a:p>
            <a:pPr>
              <a:buNone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4" descr="map - invasion of belg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4137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- surrender of Franc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664743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4.bp.blogspot.com/_YYMeAu4i7gA/SvrDB3Foo_I/AAAAAAAAGhY/n97xorVSVxs/s400/surrender-france-1940-ww2-second-world-war-incredible-pictures-images-photos-drench+surrender-railway-c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810110" cy="572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ris 2.jpg"/>
          <p:cNvPicPr>
            <a:picLocks noChangeAspect="1"/>
          </p:cNvPicPr>
          <p:nvPr/>
        </p:nvPicPr>
        <p:blipFill>
          <a:blip r:embed="rId2" cstate="print"/>
          <a:srcRect t="5927"/>
          <a:stretch>
            <a:fillRect/>
          </a:stretch>
        </p:blipFill>
        <p:spPr bwMode="auto">
          <a:xfrm>
            <a:off x="533400" y="914400"/>
            <a:ext cx="4248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t2.gstatic.com/images?q=tbn:0Bd2_CL8IfKk5M:http://i106.photobucket.com/albums/m248/Thunder-Pig/History/1cad0a4c-1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429000" cy="2770633"/>
          </a:xfrm>
          <a:prstGeom prst="rect">
            <a:avLst/>
          </a:prstGeom>
          <a:noFill/>
        </p:spPr>
      </p:pic>
      <p:pic>
        <p:nvPicPr>
          <p:cNvPr id="25604" name="Picture 4" descr="http://akorra.com/uploads/1/Fall_of_F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3429000" cy="264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tler in par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029200" cy="62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1931</a:t>
            </a:r>
            <a:r>
              <a:rPr lang="en-US" sz="2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Georgia" pitchFamily="18" charset="0"/>
              </a:rPr>
              <a:t>Japan Invades _________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448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Georgia" pitchFamily="18" charset="0"/>
              </a:rPr>
              <a:t>Japanese army seized Manchuria</a:t>
            </a:r>
          </a:p>
          <a:p>
            <a:pPr>
              <a:buNone/>
            </a:pPr>
            <a:r>
              <a:rPr lang="en-US" sz="1600" dirty="0" smtClean="0">
                <a:latin typeface="Georgia" pitchFamily="18" charset="0"/>
              </a:rPr>
              <a:t>	in 1931. First direct challenge </a:t>
            </a:r>
            <a:r>
              <a:rPr lang="en-US" sz="1600" dirty="0" smtClean="0">
                <a:latin typeface="Georgia" pitchFamily="18" charset="0"/>
              </a:rPr>
              <a:t>to the 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</a:t>
            </a:r>
            <a:r>
              <a:rPr lang="en-US" sz="1600" dirty="0" smtClean="0">
                <a:latin typeface="Georgia" pitchFamily="18" charset="0"/>
              </a:rPr>
              <a:t>League </a:t>
            </a:r>
            <a:r>
              <a:rPr lang="en-US" sz="1600" dirty="0" smtClean="0">
                <a:latin typeface="Georgia" pitchFamily="18" charset="0"/>
              </a:rPr>
              <a:t>of Nations</a:t>
            </a:r>
          </a:p>
          <a:p>
            <a:r>
              <a:rPr lang="en-US" sz="1600" dirty="0" smtClean="0">
                <a:latin typeface="Georgia" pitchFamily="18" charset="0"/>
              </a:rPr>
              <a:t>League’s response?</a:t>
            </a:r>
          </a:p>
          <a:p>
            <a:pPr>
              <a:buNone/>
            </a:pPr>
            <a:r>
              <a:rPr lang="en-US" sz="1600" dirty="0" smtClean="0">
                <a:latin typeface="Georgia" pitchFamily="18" charset="0"/>
              </a:rPr>
              <a:t>	</a:t>
            </a:r>
            <a:r>
              <a:rPr lang="en-US" sz="1600" b="0" i="1" dirty="0" smtClean="0">
                <a:latin typeface="Georgia" pitchFamily="18" charset="0"/>
              </a:rPr>
              <a:t>Condemned Japan’s </a:t>
            </a:r>
            <a:r>
              <a:rPr lang="en-US" sz="1600" b="0" i="1" dirty="0" smtClean="0">
                <a:latin typeface="Georgia" pitchFamily="18" charset="0"/>
              </a:rPr>
              <a:t>aggression, but </a:t>
            </a:r>
          </a:p>
          <a:p>
            <a:pPr>
              <a:buNone/>
            </a:pPr>
            <a:r>
              <a:rPr lang="en-US" sz="1600" b="0" i="1" dirty="0" smtClean="0">
                <a:latin typeface="Georgia" pitchFamily="18" charset="0"/>
              </a:rPr>
              <a:t>had </a:t>
            </a:r>
            <a:r>
              <a:rPr lang="en-US" sz="1600" b="0" i="1" dirty="0" smtClean="0">
                <a:latin typeface="Georgia" pitchFamily="18" charset="0"/>
              </a:rPr>
              <a:t>no power to enforce its </a:t>
            </a:r>
            <a:r>
              <a:rPr lang="en-US" sz="1600" b="0" i="1" dirty="0" smtClean="0">
                <a:latin typeface="Georgia" pitchFamily="18" charset="0"/>
              </a:rPr>
              <a:t>decisions</a:t>
            </a:r>
            <a:r>
              <a:rPr lang="en-US" sz="1600" dirty="0" smtClean="0">
                <a:latin typeface="Georgia" pitchFamily="18" charset="0"/>
              </a:rPr>
              <a:t>.</a:t>
            </a:r>
          </a:p>
          <a:p>
            <a:r>
              <a:rPr lang="en-US" sz="1600" dirty="0" smtClean="0">
                <a:latin typeface="Georgia" pitchFamily="18" charset="0"/>
              </a:rPr>
              <a:t>Japan’s response?</a:t>
            </a:r>
          </a:p>
          <a:p>
            <a:pPr>
              <a:buNone/>
            </a:pPr>
            <a:r>
              <a:rPr lang="en-US" sz="1600" dirty="0" smtClean="0">
                <a:latin typeface="Georgia" pitchFamily="18" charset="0"/>
              </a:rPr>
              <a:t>	</a:t>
            </a:r>
            <a:r>
              <a:rPr lang="en-US" sz="1600" b="0" i="1" dirty="0" smtClean="0">
                <a:latin typeface="Georgia" pitchFamily="18" charset="0"/>
              </a:rPr>
              <a:t>Japan ignored League protests and withdrew from the League</a:t>
            </a:r>
          </a:p>
          <a:p>
            <a:pPr>
              <a:buNone/>
            </a:pPr>
            <a:r>
              <a:rPr lang="en-US" sz="1600" b="0" i="1" dirty="0" smtClean="0">
                <a:latin typeface="Georgia" pitchFamily="18" charset="0"/>
              </a:rPr>
              <a:t>	in 1933.</a:t>
            </a:r>
            <a:endParaRPr lang="en-US" sz="1600" b="0" i="1" dirty="0">
              <a:latin typeface="Georgia" pitchFamily="18" charset="0"/>
            </a:endParaRPr>
          </a:p>
        </p:txBody>
      </p:sp>
      <p:pic>
        <p:nvPicPr>
          <p:cNvPr id="8" name="Picture 4" descr="http://upload.wikimedia.org/wikipedia/commons/thumb/8/85/IJA_troops_enter_Mukden.jpg/300px-IJA_troops_enter_Muk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3110696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685800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eorgia" pitchFamily="18" charset="0"/>
              </a:rPr>
              <a:t>Manchuria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France Divided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6451899" cy="47545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German army only occupied northern </a:t>
            </a:r>
            <a:r>
              <a:rPr lang="en-US" dirty="0" smtClean="0">
                <a:latin typeface="Georgia" pitchFamily="18" charset="0"/>
              </a:rPr>
              <a:t>France.</a:t>
            </a:r>
            <a:endParaRPr lang="en-US" sz="900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Left </a:t>
            </a:r>
            <a:r>
              <a:rPr lang="en-US" dirty="0" smtClean="0">
                <a:latin typeface="Georgia" pitchFamily="18" charset="0"/>
              </a:rPr>
              <a:t>southern France under </a:t>
            </a:r>
            <a:r>
              <a:rPr lang="en-US" dirty="0" smtClean="0">
                <a:latin typeface="Georgia" pitchFamily="18" charset="0"/>
              </a:rPr>
              <a:t>control </a:t>
            </a:r>
            <a:r>
              <a:rPr lang="en-US" dirty="0" smtClean="0">
                <a:latin typeface="Georgia" pitchFamily="18" charset="0"/>
              </a:rPr>
              <a:t>of a French puppet government led </a:t>
            </a:r>
            <a:r>
              <a:rPr lang="en-US" dirty="0" smtClean="0">
                <a:latin typeface="Georgia" pitchFamily="18" charset="0"/>
              </a:rPr>
              <a:t>by </a:t>
            </a:r>
            <a:r>
              <a:rPr lang="en-US" dirty="0" smtClean="0">
                <a:latin typeface="Georgia" pitchFamily="18" charset="0"/>
              </a:rPr>
              <a:t>Marshall Petain (known as </a:t>
            </a:r>
            <a:r>
              <a:rPr lang="en-US" dirty="0" smtClean="0">
                <a:latin typeface="Georgia" pitchFamily="18" charset="0"/>
              </a:rPr>
              <a:t>the </a:t>
            </a:r>
            <a:r>
              <a:rPr lang="en-US" dirty="0" smtClean="0">
                <a:latin typeface="Georgia" pitchFamily="18" charset="0"/>
              </a:rPr>
              <a:t>“Vichy </a:t>
            </a:r>
            <a:r>
              <a:rPr lang="en-US" dirty="0">
                <a:latin typeface="Georgia" pitchFamily="18" charset="0"/>
              </a:rPr>
              <a:t>French</a:t>
            </a:r>
            <a:r>
              <a:rPr lang="en-US" dirty="0" smtClean="0">
                <a:latin typeface="Georgia" pitchFamily="18" charset="0"/>
              </a:rPr>
              <a:t>”</a:t>
            </a:r>
            <a:r>
              <a:rPr lang="en-US" dirty="0" smtClean="0">
                <a:latin typeface="Georgia" pitchFamily="18" charset="0"/>
              </a:rPr>
              <a:t>).</a:t>
            </a:r>
            <a:endParaRPr lang="en-US" sz="900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The </a:t>
            </a:r>
            <a:r>
              <a:rPr lang="en-US" dirty="0" smtClean="0">
                <a:latin typeface="Georgia" pitchFamily="18" charset="0"/>
              </a:rPr>
              <a:t>“Free </a:t>
            </a:r>
            <a:r>
              <a:rPr lang="en-US" dirty="0">
                <a:latin typeface="Georgia" pitchFamily="18" charset="0"/>
              </a:rPr>
              <a:t>French</a:t>
            </a:r>
            <a:r>
              <a:rPr lang="en-US" dirty="0" smtClean="0">
                <a:latin typeface="Georgia" pitchFamily="18" charset="0"/>
              </a:rPr>
              <a:t>”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led by </a:t>
            </a:r>
            <a:r>
              <a:rPr lang="en-US" dirty="0" smtClean="0">
                <a:latin typeface="Georgia" pitchFamily="18" charset="0"/>
              </a:rPr>
              <a:t>Gen. Charles </a:t>
            </a:r>
            <a:r>
              <a:rPr lang="en-US" dirty="0" smtClean="0">
                <a:latin typeface="Georgia" pitchFamily="18" charset="0"/>
              </a:rPr>
              <a:t>de Gaulle continued to </a:t>
            </a:r>
            <a:r>
              <a:rPr lang="en-US" dirty="0" smtClean="0">
                <a:latin typeface="Georgia" pitchFamily="18" charset="0"/>
              </a:rPr>
              <a:t>fight the </a:t>
            </a:r>
            <a:r>
              <a:rPr lang="en-US" dirty="0" smtClean="0">
                <a:latin typeface="Georgia" pitchFamily="18" charset="0"/>
              </a:rPr>
              <a:t>Nazis until France was </a:t>
            </a:r>
            <a:r>
              <a:rPr lang="en-US" dirty="0" smtClean="0">
                <a:latin typeface="Georgia" pitchFamily="18" charset="0"/>
              </a:rPr>
              <a:t>liberated in </a:t>
            </a:r>
            <a:r>
              <a:rPr lang="en-US" dirty="0" smtClean="0">
                <a:latin typeface="Georgia" pitchFamily="18" charset="0"/>
              </a:rPr>
              <a:t>1944.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8" descr="pet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743" y="560070"/>
            <a:ext cx="1600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43888" y="285075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Henri Petain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De_Gaulle-OW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5621" y="3503414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26648" y="601801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Charles de </a:t>
            </a:r>
            <a:r>
              <a:rPr lang="en-US" b="1" dirty="0" err="1" smtClean="0">
                <a:solidFill>
                  <a:schemeClr val="bg1"/>
                </a:solidFill>
              </a:rPr>
              <a:t>Gualle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enryandjacqui.com/escape/EscapeMaps/11_France1940-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67600" cy="616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1.static.flickr.com/201/441237343_3b64832b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6354"/>
            <a:ext cx="2522849" cy="1982960"/>
          </a:xfrm>
          <a:prstGeom prst="rect">
            <a:avLst/>
          </a:prstGeom>
          <a:noFill/>
        </p:spPr>
      </p:pic>
      <p:pic>
        <p:nvPicPr>
          <p:cNvPr id="4" name="Picture 5" descr="french resist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4266160"/>
            <a:ext cx="3097249" cy="198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 pitchFamily="18" charset="0"/>
              </a:rPr>
              <a:t>The French Resistance (Underground)</a:t>
            </a:r>
            <a:endParaRPr lang="en-US" sz="3600" dirty="0">
              <a:latin typeface="Georgia" pitchFamily="18" charset="0"/>
            </a:endParaRPr>
          </a:p>
        </p:txBody>
      </p:sp>
      <p:pic>
        <p:nvPicPr>
          <p:cNvPr id="21508" name="Picture 4" descr="http://t0.gstatic.com/images?q=tbn:ANd9GcTMHABraC2MhG_CABxQEIRndBbvHFKNVxUQ6Hocy7rhScL2DK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92513"/>
            <a:ext cx="2943324" cy="2046104"/>
          </a:xfrm>
          <a:prstGeom prst="rect">
            <a:avLst/>
          </a:prstGeom>
          <a:noFill/>
        </p:spPr>
      </p:pic>
      <p:pic>
        <p:nvPicPr>
          <p:cNvPr id="21510" name="Picture 6" descr="http://warandgame.files.wordpress.com/2008/09/marquis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3082" y="1691492"/>
            <a:ext cx="2799718" cy="204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/>
              <a:t>Sept.1940 – May 1941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The Battle of Britain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800600" cy="39624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After surrender of </a:t>
            </a:r>
            <a:r>
              <a:rPr lang="en-US" sz="1800" dirty="0" smtClean="0">
                <a:latin typeface="Georgia" pitchFamily="18" charset="0"/>
              </a:rPr>
              <a:t>France, Britain </a:t>
            </a:r>
            <a:r>
              <a:rPr lang="en-US" sz="1800" dirty="0" smtClean="0">
                <a:latin typeface="Georgia" pitchFamily="18" charset="0"/>
              </a:rPr>
              <a:t>was all alone.</a:t>
            </a:r>
          </a:p>
          <a:p>
            <a:pPr>
              <a:buNone/>
            </a:pPr>
            <a:endParaRPr lang="en-US" sz="1800" dirty="0" smtClean="0">
              <a:latin typeface="Georgia" pitchFamily="18" charset="0"/>
            </a:endParaRPr>
          </a:p>
          <a:p>
            <a:r>
              <a:rPr lang="en-US" sz="1800" dirty="0" smtClean="0">
                <a:latin typeface="Georgia" pitchFamily="18" charset="0"/>
              </a:rPr>
              <a:t>German </a:t>
            </a:r>
            <a:r>
              <a:rPr lang="en-US" sz="1800" b="0" i="1" u="sng" dirty="0">
                <a:latin typeface="Georgia" pitchFamily="18" charset="0"/>
              </a:rPr>
              <a:t>Luftwaffe</a:t>
            </a:r>
            <a:r>
              <a:rPr lang="en-US" sz="1800" dirty="0"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began bombing </a:t>
            </a:r>
            <a:r>
              <a:rPr lang="en-US" sz="1800" dirty="0" smtClean="0">
                <a:latin typeface="Georgia" pitchFamily="18" charset="0"/>
              </a:rPr>
              <a:t>Great Britain in </a:t>
            </a:r>
            <a:r>
              <a:rPr lang="en-US" sz="1800" dirty="0" smtClean="0">
                <a:latin typeface="Georgia" pitchFamily="18" charset="0"/>
              </a:rPr>
              <a:t>preparation </a:t>
            </a:r>
            <a:r>
              <a:rPr lang="en-US" sz="1800" dirty="0" smtClean="0">
                <a:latin typeface="Georgia" pitchFamily="18" charset="0"/>
              </a:rPr>
              <a:t>for an </a:t>
            </a:r>
            <a:r>
              <a:rPr lang="en-US" sz="1800" dirty="0" smtClean="0">
                <a:latin typeface="Georgia" pitchFamily="18" charset="0"/>
              </a:rPr>
              <a:t>eventual invasion.</a:t>
            </a:r>
            <a:endParaRPr lang="en-US" sz="1600" dirty="0" smtClean="0"/>
          </a:p>
          <a:p>
            <a:r>
              <a:rPr lang="en-US" sz="1800" dirty="0" smtClean="0">
                <a:latin typeface="Georgia" pitchFamily="18" charset="0"/>
              </a:rPr>
              <a:t>Intense bombing </a:t>
            </a:r>
            <a:r>
              <a:rPr lang="en-US" sz="1800" dirty="0" smtClean="0">
                <a:latin typeface="Georgia" pitchFamily="18" charset="0"/>
              </a:rPr>
              <a:t>campaign of </a:t>
            </a:r>
            <a:r>
              <a:rPr lang="en-US" sz="1800" dirty="0" smtClean="0">
                <a:latin typeface="Georgia" pitchFamily="18" charset="0"/>
              </a:rPr>
              <a:t>British cities lasted </a:t>
            </a:r>
            <a:r>
              <a:rPr lang="en-US" sz="1800" i="1" dirty="0" smtClean="0">
                <a:latin typeface="Georgia" pitchFamily="18" charset="0"/>
              </a:rPr>
              <a:t>nine </a:t>
            </a:r>
            <a:r>
              <a:rPr lang="en-US" sz="1800" i="1" dirty="0" smtClean="0">
                <a:latin typeface="Georgia" pitchFamily="18" charset="0"/>
              </a:rPr>
              <a:t>months</a:t>
            </a:r>
            <a:r>
              <a:rPr lang="en-US" sz="1800" dirty="0" smtClean="0">
                <a:latin typeface="Georgia" pitchFamily="18" charset="0"/>
              </a:rPr>
              <a:t>.</a:t>
            </a:r>
            <a:endParaRPr lang="en-US" sz="1800" dirty="0">
              <a:latin typeface="Georgia" pitchFamily="18" charset="0"/>
            </a:endParaRPr>
          </a:p>
        </p:txBody>
      </p:sp>
      <p:pic>
        <p:nvPicPr>
          <p:cNvPr id="4" name="Picture 4" descr="battle of brit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632" y="1676400"/>
            <a:ext cx="335836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ttle of britain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30480" cy="56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ttle of britain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482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ttle of britain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55944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p - battle of britai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124700" cy="61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Georgia" pitchFamily="18" charset="0"/>
              </a:rPr>
              <a:t>Britain’s Wartime Leader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Winston Churchill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Prime Minister who inspired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and rallied British people as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they stood alone against Hitler.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“We shall fight on the beaches,</a:t>
            </a:r>
          </a:p>
          <a:p>
            <a:pPr>
              <a:buNone/>
            </a:pP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we shall fight on the landing</a:t>
            </a:r>
          </a:p>
          <a:p>
            <a:pPr>
              <a:buNone/>
            </a:pP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grounds, we shall fight in the</a:t>
            </a:r>
          </a:p>
          <a:p>
            <a:pPr>
              <a:buNone/>
            </a:pP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fields and in the streets… 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WE</a:t>
            </a:r>
          </a:p>
          <a:p>
            <a:pPr>
              <a:buNone/>
            </a:pP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	SHALL NEVER SURRENDER.”</a:t>
            </a:r>
            <a:endParaRPr 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content.artofmanliness.com/uploads/2009/07/churc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895600" cy="336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Georgia" pitchFamily="18" charset="0"/>
              </a:rPr>
              <a:t>Winston Churchill</a:t>
            </a:r>
            <a:endParaRPr lang="en-US" sz="3600" u="sng" dirty="0">
              <a:latin typeface="Georgia" pitchFamily="18" charset="0"/>
            </a:endParaRPr>
          </a:p>
        </p:txBody>
      </p:sp>
      <p:pic>
        <p:nvPicPr>
          <p:cNvPr id="14338" name="Picture 2" descr="http://t0.gstatic.com/images?q=tbn:FUYsBBbwJWcL1M:http://www.historywiz.com/images/worldwarII/churchill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743200" cy="4251961"/>
          </a:xfrm>
          <a:prstGeom prst="rect">
            <a:avLst/>
          </a:prstGeom>
          <a:noFill/>
        </p:spPr>
      </p:pic>
      <p:pic>
        <p:nvPicPr>
          <p:cNvPr id="103428" name="Picture 4" descr="http://t2.gstatic.com/images?q=tbn:WqwC1Pg6Fge3RM:http://laceylibertarian.us/wp-images/winston_churchill.gif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955430" cy="4267200"/>
          </a:xfrm>
          <a:prstGeom prst="rect">
            <a:avLst/>
          </a:prstGeom>
          <a:noFill/>
        </p:spPr>
      </p:pic>
      <p:pic>
        <p:nvPicPr>
          <p:cNvPr id="103430" name="Picture 6" descr="http://www.historyplace.com/specials/calendar/docs-pix/church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78333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4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Sept.1940 – May 1941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Britain’s Victory in Battle of Britain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364480" cy="457199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 pitchFamily="18" charset="0"/>
              </a:rPr>
              <a:t>British use of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radar </a:t>
            </a:r>
            <a:r>
              <a:rPr lang="en-US" dirty="0" smtClean="0">
                <a:latin typeface="Georgia" pitchFamily="18" charset="0"/>
              </a:rPr>
              <a:t>&amp; code- breaking </a:t>
            </a:r>
            <a:r>
              <a:rPr lang="en-US" dirty="0" smtClean="0">
                <a:latin typeface="Georgia" pitchFamily="18" charset="0"/>
              </a:rPr>
              <a:t>device contributed to 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	British victory in Battle of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	Britain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Unable to defeat Britain, </a:t>
            </a:r>
            <a:r>
              <a:rPr lang="en-US" dirty="0" smtClean="0">
                <a:latin typeface="Georgia" pitchFamily="18" charset="0"/>
              </a:rPr>
              <a:t>Hitler calls </a:t>
            </a:r>
            <a:r>
              <a:rPr lang="en-US" dirty="0" smtClean="0">
                <a:latin typeface="Georgia" pitchFamily="18" charset="0"/>
              </a:rPr>
              <a:t>off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German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invasion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Hitler shifts focus to Eastern </a:t>
            </a:r>
            <a:r>
              <a:rPr lang="en-US" dirty="0" smtClean="0">
                <a:latin typeface="Georgia" pitchFamily="18" charset="0"/>
              </a:rPr>
              <a:t>Europe </a:t>
            </a:r>
            <a:r>
              <a:rPr lang="en-US" dirty="0" smtClean="0">
                <a:latin typeface="Georgia" pitchFamily="18" charset="0"/>
              </a:rPr>
              <a:t>and </a:t>
            </a:r>
            <a:r>
              <a:rPr lang="en-US" dirty="0" smtClean="0">
                <a:latin typeface="Georgia" pitchFamily="18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Soviet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Union</a:t>
            </a:r>
            <a:endParaRPr lang="en-US" dirty="0"/>
          </a:p>
          <a:p>
            <a:endParaRPr lang="en-US" dirty="0">
              <a:latin typeface="Georgia" pitchFamily="18" charset="0"/>
            </a:endParaRPr>
          </a:p>
        </p:txBody>
      </p:sp>
      <p:pic>
        <p:nvPicPr>
          <p:cNvPr id="15362" name="Picture 2" descr="http://t3.gstatic.com/images?q=tbn:ANd9GcSIZKlLxkWANew3dtVeNl7Tvc81SI0AX5_Kb0SsCrmFrd6RdJ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680" y="1569720"/>
            <a:ext cx="2971799" cy="478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u="sng" dirty="0" smtClean="0">
                <a:latin typeface="Georgia" pitchFamily="18" charset="0"/>
              </a:rPr>
              <a:t>The Eastern Front </a:t>
            </a:r>
            <a:br>
              <a:rPr lang="en-US" i="1" u="sng" dirty="0" smtClean="0">
                <a:latin typeface="Georgia" pitchFamily="18" charset="0"/>
              </a:rPr>
            </a:br>
            <a:r>
              <a:rPr lang="en-US" i="1" u="sng" dirty="0" smtClean="0">
                <a:latin typeface="Georgia" pitchFamily="18" charset="0"/>
              </a:rPr>
              <a:t>&amp; the </a:t>
            </a:r>
            <a:r>
              <a:rPr lang="en-US" i="1" u="sng" dirty="0" smtClean="0">
                <a:latin typeface="Georgia" pitchFamily="18" charset="0"/>
              </a:rPr>
              <a:t>Mediterranean</a:t>
            </a:r>
            <a:endParaRPr lang="en-US" i="1" u="sng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1940-1941</a:t>
            </a:r>
            <a:endParaRPr lang="en-US" sz="4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894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Spring, 1941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War in the Balkans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Bulgaria, Romania, and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Hungary pressured to join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Axis powers</a:t>
            </a:r>
            <a:r>
              <a:rPr lang="en-US" sz="2800" dirty="0" smtClean="0">
                <a:latin typeface="Georgia" pitchFamily="18" charset="0"/>
              </a:rPr>
              <a:t>.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>
                <a:latin typeface="Georgia" pitchFamily="18" charset="0"/>
              </a:rPr>
              <a:t>Yugoslavia and Greece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   </a:t>
            </a:r>
            <a:r>
              <a:rPr lang="en-US" sz="2800" dirty="0" smtClean="0">
                <a:latin typeface="Georgia" pitchFamily="18" charset="0"/>
              </a:rPr>
              <a:t>resisted so Hitler invaded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both countries. Both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fell within weeks.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8198" name="Picture 6" descr="http://3.bp.blogspot.com/_KezhQ6waZT0/SYKYWhqMq_I/AAAAAAAAMCU/CJmNJamhGH8/s320/fgt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920" y="2057400"/>
            <a:ext cx="3712846" cy="373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sheilaghansen.com/39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33322" cy="546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ushmm.org/lcmedia/map/lc/image/eur667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8740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history.ucsb.edu/faculty/marcuse/projects/reception/dolchstoss/426_23HitlerStalinStabBackIllingworthCairnsILW002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86740"/>
            <a:ext cx="4343400" cy="586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/>
              <a:t>June, 1941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latin typeface="Georgia" pitchFamily="18" charset="0"/>
              </a:rPr>
              <a:t>Hitler Invades the Soviet Union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267200" cy="4906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eorgia" pitchFamily="18" charset="0"/>
              </a:rPr>
              <a:t>Hitler launched surprise </a:t>
            </a:r>
            <a:r>
              <a:rPr lang="en-US" sz="2000" dirty="0" smtClean="0">
                <a:latin typeface="Georgia" pitchFamily="18" charset="0"/>
              </a:rPr>
              <a:t>blitzkrieg </a:t>
            </a:r>
            <a:r>
              <a:rPr lang="en-US" sz="2000" dirty="0" smtClean="0">
                <a:latin typeface="Georgia" pitchFamily="18" charset="0"/>
              </a:rPr>
              <a:t>attack on </a:t>
            </a:r>
            <a:r>
              <a:rPr lang="en-US" sz="2000" dirty="0" smtClean="0">
                <a:latin typeface="Georgia" pitchFamily="18" charset="0"/>
              </a:rPr>
              <a:t>the Soviet </a:t>
            </a:r>
            <a:r>
              <a:rPr lang="en-US" sz="2000" dirty="0" smtClean="0">
                <a:latin typeface="Georgia" pitchFamily="18" charset="0"/>
              </a:rPr>
              <a:t>Union (</a:t>
            </a:r>
            <a:r>
              <a:rPr lang="en-US" sz="2000" dirty="0" smtClean="0">
                <a:latin typeface="Georgia" pitchFamily="18" charset="0"/>
              </a:rPr>
              <a:t>Operation Barbarossa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>
              <a:buNone/>
            </a:pP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Soviet </a:t>
            </a:r>
            <a:r>
              <a:rPr lang="en-US" sz="2000" dirty="0" smtClean="0">
                <a:latin typeface="Georgia" pitchFamily="18" charset="0"/>
              </a:rPr>
              <a:t>Union unprepared. Red </a:t>
            </a:r>
            <a:r>
              <a:rPr lang="en-US" sz="2000" dirty="0" smtClean="0">
                <a:latin typeface="Georgia" pitchFamily="18" charset="0"/>
              </a:rPr>
              <a:t>Army pushed </a:t>
            </a:r>
            <a:r>
              <a:rPr lang="en-US" sz="2000" dirty="0" smtClean="0">
                <a:latin typeface="Georgia" pitchFamily="18" charset="0"/>
              </a:rPr>
              <a:t>back 500 </a:t>
            </a:r>
            <a:r>
              <a:rPr lang="en-US" sz="2000" dirty="0" smtClean="0">
                <a:latin typeface="Georgia" pitchFamily="18" charset="0"/>
              </a:rPr>
              <a:t>miles</a:t>
            </a:r>
            <a:r>
              <a:rPr lang="en-US" sz="2000" dirty="0" smtClean="0">
                <a:latin typeface="Georgia" pitchFamily="18" charset="0"/>
              </a:rPr>
              <a:t>.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Russian Army </a:t>
            </a:r>
            <a:r>
              <a:rPr lang="en-US" sz="2000" dirty="0" smtClean="0">
                <a:latin typeface="Georgia" pitchFamily="18" charset="0"/>
              </a:rPr>
              <a:t>practiced same </a:t>
            </a:r>
            <a:r>
              <a:rPr lang="en-US" sz="2000" dirty="0">
                <a:latin typeface="Georgia" pitchFamily="18" charset="0"/>
              </a:rPr>
              <a:t>“scorched </a:t>
            </a:r>
            <a:r>
              <a:rPr lang="en-US" sz="2000" dirty="0" smtClean="0">
                <a:latin typeface="Georgia" pitchFamily="18" charset="0"/>
              </a:rPr>
              <a:t>earth”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Georgia" pitchFamily="18" charset="0"/>
              </a:rPr>
              <a:t>strategy </a:t>
            </a:r>
            <a:r>
              <a:rPr lang="en-US" sz="2000" dirty="0" smtClean="0">
                <a:latin typeface="Georgia" pitchFamily="18" charset="0"/>
              </a:rPr>
              <a:t>it had </a:t>
            </a:r>
            <a:r>
              <a:rPr lang="en-US" sz="2000" dirty="0" smtClean="0">
                <a:latin typeface="Georgia" pitchFamily="18" charset="0"/>
              </a:rPr>
              <a:t>successfully used </a:t>
            </a:r>
            <a:r>
              <a:rPr lang="en-US" sz="2000" dirty="0" smtClean="0">
                <a:latin typeface="Georgia" pitchFamily="18" charset="0"/>
              </a:rPr>
              <a:t>against </a:t>
            </a:r>
            <a:r>
              <a:rPr lang="en-US" sz="2000" i="1" u="sng" dirty="0">
                <a:latin typeface="Georgia" pitchFamily="18" charset="0"/>
              </a:rPr>
              <a:t>Napoleon</a:t>
            </a:r>
            <a:endParaRPr lang="en-US" sz="2000" i="1" u="sng" dirty="0" smtClean="0">
              <a:latin typeface="Georgia" pitchFamily="18" charset="0"/>
            </a:endParaRPr>
          </a:p>
        </p:txBody>
      </p:sp>
      <p:pic>
        <p:nvPicPr>
          <p:cNvPr id="7170" name="Picture 2" descr="http://www.english-online.at/history/world-war-2/operation-barbarossa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0894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 - invasion of USS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77942" cy="56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/>
              <a:t>Sept. – Dec. 1941</a:t>
            </a:r>
            <a:r>
              <a:rPr lang="en-US" sz="3600" dirty="0" smtClean="0">
                <a:latin typeface="Georgia" pitchFamily="18" charset="0"/>
              </a:rPr>
              <a:t/>
            </a:r>
            <a:br>
              <a:rPr lang="en-US" sz="3600" dirty="0" smtClean="0"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War in the Soviet Union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orgia" pitchFamily="18" charset="0"/>
              </a:rPr>
              <a:t>German army surrounds and 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lays siege to Leningrad. More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than 1 million Russians died,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but the city refused to fall</a:t>
            </a:r>
            <a:r>
              <a:rPr lang="en-US" sz="1800" dirty="0" smtClean="0">
                <a:latin typeface="Georgia" pitchFamily="18" charset="0"/>
              </a:rPr>
              <a:t>.</a:t>
            </a:r>
            <a:endParaRPr lang="en-US" sz="1800" dirty="0" smtClean="0">
              <a:latin typeface="Georgia" pitchFamily="18" charset="0"/>
            </a:endParaRPr>
          </a:p>
          <a:p>
            <a:r>
              <a:rPr lang="en-US" sz="1800" dirty="0" smtClean="0">
                <a:latin typeface="Georgia" pitchFamily="18" charset="0"/>
              </a:rPr>
              <a:t>German armies reach outskirts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of Moscow but fail to take the</a:t>
            </a:r>
          </a:p>
          <a:p>
            <a:pPr>
              <a:buNone/>
            </a:pPr>
            <a:r>
              <a:rPr lang="en-US" sz="1800" dirty="0" smtClean="0">
                <a:latin typeface="Georgia" pitchFamily="18" charset="0"/>
              </a:rPr>
              <a:t>	city. Why?</a:t>
            </a:r>
          </a:p>
          <a:p>
            <a:pPr indent="287338"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Russian winter</a:t>
            </a:r>
          </a:p>
          <a:p>
            <a:pPr indent="287338">
              <a:buFont typeface="Wingdings" pitchFamily="2" charset="2"/>
              <a:buChar char="Ø"/>
            </a:pPr>
            <a:r>
              <a:rPr lang="en-US" sz="1600" dirty="0" smtClean="0">
                <a:latin typeface="Georgia" pitchFamily="18" charset="0"/>
              </a:rPr>
              <a:t>Russian </a:t>
            </a:r>
            <a:r>
              <a:rPr lang="en-US" sz="1600" dirty="0" smtClean="0">
                <a:latin typeface="Georgia" pitchFamily="18" charset="0"/>
              </a:rPr>
              <a:t>counter-offensive</a:t>
            </a:r>
            <a:endParaRPr lang="en-US" sz="1600" dirty="0" smtClean="0">
              <a:latin typeface="Georgia" pitchFamily="18" charset="0"/>
            </a:endParaRPr>
          </a:p>
          <a:p>
            <a:r>
              <a:rPr lang="en-US" sz="1800" dirty="0" smtClean="0">
                <a:latin typeface="Georgia" pitchFamily="18" charset="0"/>
              </a:rPr>
              <a:t>Germans lost 500,000 men .</a:t>
            </a:r>
          </a:p>
        </p:txBody>
      </p:sp>
      <p:pic>
        <p:nvPicPr>
          <p:cNvPr id="6146" name="Picture 2" descr="http://www.worldology.com/Europe/images/wwii_1941_german_u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895600" cy="379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static.guim.co.uk/sys-images/Observer/Pix/pictures/2009/9/4/1252079739928/Three-German-soldiers-cov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318000" cy="2590800"/>
          </a:xfrm>
          <a:prstGeom prst="rect">
            <a:avLst/>
          </a:prstGeom>
          <a:noFill/>
        </p:spPr>
      </p:pic>
      <p:pic>
        <p:nvPicPr>
          <p:cNvPr id="109574" name="Picture 6" descr="http://t3.gstatic.com/images?q=tbn:M45fteEcKvCm1M:http://img247.imageshack.us/img247/9470/1stalingraduf3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171" y="3429000"/>
            <a:ext cx="3953429" cy="2743200"/>
          </a:xfrm>
          <a:prstGeom prst="rect">
            <a:avLst/>
          </a:prstGeom>
          <a:noFill/>
        </p:spPr>
      </p:pic>
      <p:pic>
        <p:nvPicPr>
          <p:cNvPr id="109578" name="Picture 10" descr="http://www.corbisimages.com/images/67/331BFC75-0635-445D-B807-F4EEA9C9311C/NA005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857625" cy="2627658"/>
          </a:xfrm>
          <a:prstGeom prst="rect">
            <a:avLst/>
          </a:prstGeom>
          <a:noFill/>
        </p:spPr>
      </p:pic>
      <p:pic>
        <p:nvPicPr>
          <p:cNvPr id="109580" name="Picture 12" descr="http://www.signonsandiego.com/uniontrib/20070830/images/curr-tipp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76600"/>
            <a:ext cx="4191000" cy="290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makiguchi.org/assets/images/timeline/1928-36/big/TM027.main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8002875" cy="56165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762000"/>
            <a:ext cx="467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Japanese troops in Manchuria, 1931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ushmm.org/lcmedia/map/lc/image/eur868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36923" cy="533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Georgia" pitchFamily="18" charset="0"/>
              </a:rPr>
              <a:t>The U.S. Response</a:t>
            </a:r>
            <a:endParaRPr lang="en-US" u="sng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itchFamily="18" charset="0"/>
              </a:rPr>
              <a:t>1939-1941</a:t>
            </a:r>
            <a:endParaRPr lang="en-US" sz="4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>
                <a:latin typeface="Georgia" pitchFamily="18" charset="0"/>
              </a:rPr>
              <a:t>U.S. Neutral in Name Only</a:t>
            </a:r>
            <a:endParaRPr lang="en-US" sz="3600" u="sng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>
            <a:normAutofit fontScale="47500" lnSpcReduction="20000"/>
          </a:bodyPr>
          <a:lstStyle/>
          <a:p>
            <a:r>
              <a:rPr lang="en-US" sz="2800" u="sng" dirty="0" smtClean="0">
                <a:latin typeface="Georgia" pitchFamily="18" charset="0"/>
                <a:sym typeface="Wingdings" pitchFamily="2" charset="2"/>
              </a:rPr>
              <a:t>Destroyer Deal (Sept.1940) --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  <a:sym typeface="Wingdings" pitchFamily="2" charset="2"/>
              </a:rPr>
              <a:t>	</a:t>
            </a: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FDR transferred fifty old WWI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	destroyers to Britain, in return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	for U.S. military rights to eight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	defensive base sites. 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  <a:sym typeface="Wingdings" pitchFamily="2" charset="2"/>
            </a:endParaRPr>
          </a:p>
          <a:p>
            <a:r>
              <a:rPr lang="en-US" sz="2800" u="sng" dirty="0" smtClean="0">
                <a:latin typeface="Georgia" pitchFamily="18" charset="0"/>
                <a:sym typeface="Wingdings" pitchFamily="2" charset="2"/>
              </a:rPr>
              <a:t>“Cash and carry” –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  <a:sym typeface="Wingdings" pitchFamily="2" charset="2"/>
              </a:rPr>
              <a:t>	</a:t>
            </a:r>
            <a:r>
              <a:rPr lang="en-US" sz="2600" dirty="0" err="1" smtClean="0">
                <a:latin typeface="Georgia" pitchFamily="18" charset="0"/>
                <a:sym typeface="Wingdings" pitchFamily="2" charset="2"/>
              </a:rPr>
              <a:t>NeutralityAct</a:t>
            </a: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 amended to permit </a:t>
            </a:r>
          </a:p>
          <a:p>
            <a:pPr>
              <a:buNone/>
            </a:pPr>
            <a:r>
              <a:rPr lang="en-US" sz="2600" i="1" dirty="0" smtClean="0">
                <a:latin typeface="Georgia" pitchFamily="18" charset="0"/>
                <a:sym typeface="Wingdings" pitchFamily="2" charset="2"/>
              </a:rPr>
              <a:t>	any </a:t>
            </a: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country to buy arms from U.S. 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	on a “cash and carry” basis.</a:t>
            </a:r>
          </a:p>
          <a:p>
            <a:pPr>
              <a:buNone/>
            </a:pPr>
            <a:r>
              <a:rPr lang="en-US" sz="2600" dirty="0" smtClean="0">
                <a:latin typeface="Georgia" pitchFamily="18" charset="0"/>
                <a:sym typeface="Wingdings" pitchFamily="2" charset="2"/>
              </a:rPr>
              <a:t>	How did this law favor Britain?</a:t>
            </a:r>
          </a:p>
          <a:p>
            <a:endParaRPr lang="en-US" sz="2800" dirty="0">
              <a:latin typeface="Georgia" pitchFamily="18" charset="0"/>
            </a:endParaRPr>
          </a:p>
        </p:txBody>
      </p:sp>
      <p:pic>
        <p:nvPicPr>
          <p:cNvPr id="4098" name="Picture 2" descr="http://t3.gstatic.com/images?q=tbn:ANd9GcRD2E_bqnru3EEqo3K4bjvCSoRuIQh_wBDzCTApalEqvW_QtTb6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962400"/>
            <a:ext cx="2667000" cy="1774768"/>
          </a:xfrm>
          <a:prstGeom prst="rect">
            <a:avLst/>
          </a:prstGeom>
          <a:noFill/>
        </p:spPr>
      </p:pic>
      <p:pic>
        <p:nvPicPr>
          <p:cNvPr id="4100" name="Picture 4" descr="http://www.ibiblio.org/hyperwar/USA/USA-Victory/img/USA-Victory-p67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667000" cy="197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U.S. Neutral in Name Only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Lend-Lease Act</a:t>
            </a:r>
            <a:r>
              <a:rPr lang="en-US" sz="2800" dirty="0" smtClean="0">
                <a:latin typeface="Georgia" pitchFamily="18" charset="0"/>
              </a:rPr>
              <a:t>, March 1941.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Allows U.S. to lend or lease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weapons and other supplies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to any country whose defense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is vital to U.S.  </a:t>
            </a:r>
          </a:p>
          <a:p>
            <a:pPr indent="217488">
              <a:buFont typeface="Wingdings" pitchFamily="2" charset="2"/>
              <a:buChar char="Ø"/>
            </a:pPr>
            <a:r>
              <a:rPr lang="en-US" sz="2400" dirty="0" smtClean="0">
                <a:latin typeface="Georgia" pitchFamily="18" charset="0"/>
                <a:sym typeface="Wingdings" pitchFamily="2" charset="2"/>
              </a:rPr>
              <a:t>$50 billion allocated</a:t>
            </a:r>
          </a:p>
          <a:p>
            <a:pPr indent="217488">
              <a:buFont typeface="Wingdings" pitchFamily="2" charset="2"/>
              <a:buChar char="Ø"/>
            </a:pPr>
            <a:r>
              <a:rPr lang="en-US" sz="2400" dirty="0" smtClean="0">
                <a:latin typeface="Georgia" pitchFamily="18" charset="0"/>
                <a:sym typeface="Wingdings" pitchFamily="2" charset="2"/>
              </a:rPr>
              <a:t>$31 billion to Britain alone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U.S. navy escorts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of British ships carrying U.S. </a:t>
            </a:r>
          </a:p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	arms across the Atlantic.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4" descr="lend-l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2835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5791200" y="5334000"/>
            <a:ext cx="292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FDR Signing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Lend-Lease Act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dirty="0" smtClean="0">
                <a:solidFill>
                  <a:schemeClr val="tx1"/>
                </a:solidFill>
              </a:rPr>
              <a:t>August, 1941</a:t>
            </a: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The Atlantic Charter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572000" cy="5516564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>
                <a:latin typeface="Georgia" pitchFamily="18" charset="0"/>
              </a:rPr>
              <a:t>Secret four-day meeting </a:t>
            </a:r>
            <a:r>
              <a:rPr lang="en-US" sz="2800" dirty="0" smtClean="0">
                <a:latin typeface="Georgia" pitchFamily="18" charset="0"/>
              </a:rPr>
              <a:t> b</a:t>
            </a:r>
            <a:r>
              <a:rPr lang="en-US" sz="2800" dirty="0" smtClean="0">
                <a:latin typeface="Georgia" pitchFamily="18" charset="0"/>
              </a:rPr>
              <a:t>/ FDR and Churchill </a:t>
            </a:r>
            <a:r>
              <a:rPr lang="en-US" sz="2800" dirty="0" smtClean="0">
                <a:latin typeface="Georgia" pitchFamily="18" charset="0"/>
              </a:rPr>
              <a:t>on warship </a:t>
            </a:r>
            <a:r>
              <a:rPr lang="en-US" sz="2800" dirty="0" smtClean="0">
                <a:latin typeface="Georgia" pitchFamily="18" charset="0"/>
              </a:rPr>
              <a:t>in North Atlantic.</a:t>
            </a:r>
          </a:p>
          <a:p>
            <a:pPr>
              <a:buNone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Issued joint declaration </a:t>
            </a:r>
            <a:r>
              <a:rPr lang="en-US" sz="2800" dirty="0" smtClean="0">
                <a:latin typeface="Georgia" pitchFamily="18" charset="0"/>
              </a:rPr>
              <a:t>of </a:t>
            </a:r>
            <a:r>
              <a:rPr lang="en-US" sz="2800" dirty="0" smtClean="0">
                <a:latin typeface="Georgia" pitchFamily="18" charset="0"/>
              </a:rPr>
              <a:t>common principles and </a:t>
            </a:r>
            <a:r>
              <a:rPr lang="en-US" sz="2800" dirty="0" smtClean="0">
                <a:latin typeface="Georgia" pitchFamily="18" charset="0"/>
              </a:rPr>
              <a:t>goals </a:t>
            </a:r>
            <a:r>
              <a:rPr lang="en-US" sz="2800" dirty="0" smtClean="0">
                <a:latin typeface="Georgia" pitchFamily="18" charset="0"/>
              </a:rPr>
              <a:t>for post-war </a:t>
            </a:r>
            <a:r>
              <a:rPr lang="en-US" sz="2800" dirty="0" smtClean="0">
                <a:latin typeface="Georgia" pitchFamily="18" charset="0"/>
              </a:rPr>
              <a:t>world known </a:t>
            </a:r>
            <a:r>
              <a:rPr lang="en-US" sz="2800" dirty="0" smtClean="0">
                <a:latin typeface="Georgia" pitchFamily="18" charset="0"/>
              </a:rPr>
              <a:t>as the Atlantic </a:t>
            </a:r>
            <a:r>
              <a:rPr lang="en-US" sz="2800" dirty="0" smtClean="0">
                <a:latin typeface="Georgia" pitchFamily="18" charset="0"/>
              </a:rPr>
              <a:t>Charter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marL="288925" indent="-288925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288925" indent="-288925"/>
            <a:r>
              <a:rPr lang="en-US" sz="2800" dirty="0" smtClean="0">
                <a:latin typeface="Georgia" pitchFamily="18" charset="0"/>
              </a:rPr>
              <a:t>Affirmed each nation’s </a:t>
            </a:r>
          </a:p>
          <a:p>
            <a:pPr marL="288925" indent="-288925">
              <a:buNone/>
            </a:pPr>
            <a:r>
              <a:rPr lang="en-US" sz="2800" dirty="0" smtClean="0">
                <a:latin typeface="Georgia" pitchFamily="18" charset="0"/>
              </a:rPr>
              <a:t>	right to choose its own </a:t>
            </a:r>
          </a:p>
          <a:p>
            <a:pPr marL="288925" indent="-288925">
              <a:buNone/>
            </a:pPr>
            <a:r>
              <a:rPr lang="en-US" sz="2800" dirty="0" smtClean="0">
                <a:latin typeface="Georgia" pitchFamily="18" charset="0"/>
              </a:rPr>
              <a:t>	government and laid the</a:t>
            </a:r>
          </a:p>
          <a:p>
            <a:pPr marL="288925" indent="-288925">
              <a:buNone/>
            </a:pPr>
            <a:r>
              <a:rPr lang="en-US" sz="2800" dirty="0" smtClean="0">
                <a:latin typeface="Georgia" pitchFamily="18" charset="0"/>
              </a:rPr>
              <a:t>	framework for United</a:t>
            </a:r>
          </a:p>
          <a:p>
            <a:pPr marL="288925" indent="-288925">
              <a:buNone/>
            </a:pPr>
            <a:r>
              <a:rPr lang="en-US" sz="2800" dirty="0" smtClean="0">
                <a:latin typeface="Georgia" pitchFamily="18" charset="0"/>
              </a:rPr>
              <a:t>	Nations.</a:t>
            </a:r>
          </a:p>
          <a:p>
            <a:pPr marL="288925" indent="-288925">
              <a:buNone/>
            </a:pPr>
            <a:r>
              <a:rPr lang="en-US" dirty="0" smtClean="0">
                <a:latin typeface="Georgia" pitchFamily="18" charset="0"/>
              </a:rPr>
              <a:t>	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3076" name="Picture 4" descr="http://www.merchantnavyofficers.com/dInnola/photos/Documents/atlanticCh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295650" cy="462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t2.gstatic.com/images?q=tbn:jC9KK8vCFaEZZM:http://img138.imageshack.us/img138/2751/princeofwales11yf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6275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3183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sym typeface="Wingdings" pitchFamily="2" charset="2"/>
              </a:rPr>
              <a:t>HMS Prince of Wales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kilroywashere.org/05-Images/05-CastleFilms/09-Roosevelt-Churchill-AtlanticCharter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691761" cy="550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tlantic confere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391400" cy="60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able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1.  Compare and contrast the nature of warfare from World War I to World War II.</a:t>
            </a:r>
          </a:p>
          <a:p>
            <a:r>
              <a:rPr lang="en-US" dirty="0">
                <a:effectLst/>
              </a:rPr>
              <a:t>2.  Describe the expansion and decline of the Axis Powers during WWII.</a:t>
            </a:r>
          </a:p>
          <a:p>
            <a:r>
              <a:rPr lang="en-US" dirty="0">
                <a:effectLst/>
              </a:rPr>
              <a:t>3.  Analyze the causes and nature of the relationships between cooperating nations.</a:t>
            </a:r>
          </a:p>
          <a:p>
            <a:r>
              <a:rPr lang="en-US" dirty="0">
                <a:effectLst/>
              </a:rPr>
              <a:t>4.  Identify cases of inhumanity during WWII, the reasons for them, and the reaction to them (Holocaust, Nanking, terror bombing, atomic bomb,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8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upload.wikimedia.org/wikipedia/commons/thumb/9/91/IJA_Forces_in_Manchuria.jpg/300px-IJA_Forces_in_Manchu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268751" cy="608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881</Words>
  <Application>Microsoft Office PowerPoint</Application>
  <PresentationFormat>On-screen Show (4:3)</PresentationFormat>
  <Paragraphs>349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Corbel</vt:lpstr>
      <vt:lpstr>Georgia</vt:lpstr>
      <vt:lpstr>Wingdings</vt:lpstr>
      <vt:lpstr>Focus</vt:lpstr>
      <vt:lpstr>PowerPoint Presentation</vt:lpstr>
      <vt:lpstr>Enduring Understandings</vt:lpstr>
      <vt:lpstr>Essential Questions</vt:lpstr>
      <vt:lpstr>The Road to War</vt:lpstr>
      <vt:lpstr>Militarists Take Control of Japan</vt:lpstr>
      <vt:lpstr>1931  Japan Invades _________</vt:lpstr>
      <vt:lpstr>PowerPoint Presentation</vt:lpstr>
      <vt:lpstr>PowerPoint Presentation</vt:lpstr>
      <vt:lpstr>PowerPoint Presentation</vt:lpstr>
      <vt:lpstr>1937 Japan Invades China</vt:lpstr>
      <vt:lpstr>1937 The Rape of Nanking,</vt:lpstr>
      <vt:lpstr>1937 The Rape of Nanking,</vt:lpstr>
      <vt:lpstr>PowerPoint Presentation</vt:lpstr>
      <vt:lpstr>PowerPoint Presentation</vt:lpstr>
      <vt:lpstr>PowerPoint Presentation</vt:lpstr>
      <vt:lpstr>1935 Italy Attacks  Ethiopia</vt:lpstr>
      <vt:lpstr>Hitler Defies Treaty of Versailles</vt:lpstr>
      <vt:lpstr>PowerPoint Presentation</vt:lpstr>
      <vt:lpstr>German Occupation of Rhineland Marked a Turning Point in March Toward War. Why?</vt:lpstr>
      <vt:lpstr>1936 Axis Alliance Created</vt:lpstr>
      <vt:lpstr>1936-1939 Spanish Civil War</vt:lpstr>
      <vt:lpstr>U.S. Isolationism</vt:lpstr>
      <vt:lpstr>Dr. Seuss on U.S. Isolationism</vt:lpstr>
      <vt:lpstr> March, 1938 Hitler Conquers His First Country</vt:lpstr>
      <vt:lpstr>PowerPoint Presentation</vt:lpstr>
      <vt:lpstr>PowerPoint Presentation</vt:lpstr>
      <vt:lpstr>September, 1938 Hitler Demands the Sudetenland</vt:lpstr>
      <vt:lpstr>September, 29, 1938 The Munich Conference</vt:lpstr>
      <vt:lpstr>Results of Munich Conference</vt:lpstr>
      <vt:lpstr>Aftermath of Munich</vt:lpstr>
      <vt:lpstr>Hitler’s Next Target? Poland</vt:lpstr>
      <vt:lpstr>August, 1939 Hitler &amp; Stalin Sign Nonaggression Pact </vt:lpstr>
      <vt:lpstr>PowerPoint Presentation</vt:lpstr>
      <vt:lpstr>PowerPoint Presentation</vt:lpstr>
      <vt:lpstr>PowerPoint Presentation</vt:lpstr>
      <vt:lpstr>PowerPoint Presentation</vt:lpstr>
      <vt:lpstr>September, 1939 Germany Invades Poland</vt:lpstr>
      <vt:lpstr>PowerPoint Presentation</vt:lpstr>
      <vt:lpstr>PowerPoint Presentation</vt:lpstr>
      <vt:lpstr>PowerPoint Presentation</vt:lpstr>
      <vt:lpstr>PowerPoint Presentation</vt:lpstr>
      <vt:lpstr>Blitzkrieg</vt:lpstr>
      <vt:lpstr>PowerPoint Presentation</vt:lpstr>
      <vt:lpstr>PowerPoint Presentation</vt:lpstr>
      <vt:lpstr>The Battle for Western Europe</vt:lpstr>
      <vt:lpstr>The “Phony War”</vt:lpstr>
      <vt:lpstr>Maginot Line Fortifications</vt:lpstr>
      <vt:lpstr>April, May, 1940 Germany Invades Western Europe</vt:lpstr>
      <vt:lpstr>PowerPoint Presentation</vt:lpstr>
      <vt:lpstr>PowerPoint Presentation</vt:lpstr>
      <vt:lpstr>May, 1940 Germany’s Invasion of France</vt:lpstr>
      <vt:lpstr>-   May 26 – June 4, 1940  The “Miracle of Dunkirk”</vt:lpstr>
      <vt:lpstr>PowerPoint Presentation</vt:lpstr>
      <vt:lpstr>PowerPoint Presentation</vt:lpstr>
      <vt:lpstr>June, 1940 The Fall of France</vt:lpstr>
      <vt:lpstr>PowerPoint Presentation</vt:lpstr>
      <vt:lpstr>PowerPoint Presentation</vt:lpstr>
      <vt:lpstr>PowerPoint Presentation</vt:lpstr>
      <vt:lpstr>PowerPoint Presentation</vt:lpstr>
      <vt:lpstr>France Divided</vt:lpstr>
      <vt:lpstr>PowerPoint Presentation</vt:lpstr>
      <vt:lpstr>The French Resistance (Underground)</vt:lpstr>
      <vt:lpstr>Sept.1940 – May 1941 The Battle of Britain</vt:lpstr>
      <vt:lpstr>PowerPoint Presentation</vt:lpstr>
      <vt:lpstr>PowerPoint Presentation</vt:lpstr>
      <vt:lpstr>PowerPoint Presentation</vt:lpstr>
      <vt:lpstr>PowerPoint Presentation</vt:lpstr>
      <vt:lpstr>Britain’s Wartime Leader Winston Churchill</vt:lpstr>
      <vt:lpstr>Winston Churchill</vt:lpstr>
      <vt:lpstr>Sept.1940 – May 1941 Britain’s Victory in Battle of Britain</vt:lpstr>
      <vt:lpstr>The Eastern Front  &amp; the Mediterranean</vt:lpstr>
      <vt:lpstr>Spring, 1941 The War in the Balkans</vt:lpstr>
      <vt:lpstr>PowerPoint Presentation</vt:lpstr>
      <vt:lpstr>PowerPoint Presentation</vt:lpstr>
      <vt:lpstr>PowerPoint Presentation</vt:lpstr>
      <vt:lpstr>June, 1941 Hitler Invades the Soviet Union</vt:lpstr>
      <vt:lpstr>PowerPoint Presentation</vt:lpstr>
      <vt:lpstr>Sept. – Dec. 1941 The War in the Soviet Union</vt:lpstr>
      <vt:lpstr>PowerPoint Presentation</vt:lpstr>
      <vt:lpstr>PowerPoint Presentation</vt:lpstr>
      <vt:lpstr>The U.S. Response</vt:lpstr>
      <vt:lpstr>U.S. Neutral in Name Only</vt:lpstr>
      <vt:lpstr>U.S. Neutral in Name Only</vt:lpstr>
      <vt:lpstr>August, 1941 The Atlantic Charter</vt:lpstr>
      <vt:lpstr>PowerPoint Presentation</vt:lpstr>
      <vt:lpstr>PowerPoint Presentation</vt:lpstr>
      <vt:lpstr>PowerPoint Presentation</vt:lpstr>
      <vt:lpstr>Are we able to …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VI</dc:title>
  <dc:creator>Michael Brown</dc:creator>
  <cp:lastModifiedBy>BROWN, MICHAEL F</cp:lastModifiedBy>
  <cp:revision>22</cp:revision>
  <dcterms:created xsi:type="dcterms:W3CDTF">2016-01-04T04:11:53Z</dcterms:created>
  <dcterms:modified xsi:type="dcterms:W3CDTF">2016-01-04T19:56:55Z</dcterms:modified>
</cp:coreProperties>
</file>